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55" r:id="rId4"/>
    <p:sldMasterId id="2147483861" r:id="rId5"/>
  </p:sldMasterIdLst>
  <p:notesMasterIdLst>
    <p:notesMasterId r:id="rId55"/>
  </p:notesMasterIdLst>
  <p:sldIdLst>
    <p:sldId id="478" r:id="rId6"/>
    <p:sldId id="1130" r:id="rId7"/>
    <p:sldId id="994" r:id="rId8"/>
    <p:sldId id="1048" r:id="rId9"/>
    <p:sldId id="1052" r:id="rId10"/>
    <p:sldId id="996" r:id="rId11"/>
    <p:sldId id="1054" r:id="rId12"/>
    <p:sldId id="1047" r:id="rId13"/>
    <p:sldId id="1172" r:id="rId14"/>
    <p:sldId id="1207" r:id="rId15"/>
    <p:sldId id="1208" r:id="rId16"/>
    <p:sldId id="1124" r:id="rId17"/>
    <p:sldId id="1148" r:id="rId18"/>
    <p:sldId id="1049" r:id="rId19"/>
    <p:sldId id="1126" r:id="rId20"/>
    <p:sldId id="999" r:id="rId21"/>
    <p:sldId id="1205" r:id="rId22"/>
    <p:sldId id="1149" r:id="rId23"/>
    <p:sldId id="1201" r:id="rId24"/>
    <p:sldId id="1062" r:id="rId25"/>
    <p:sldId id="1095" r:id="rId26"/>
    <p:sldId id="1202" r:id="rId27"/>
    <p:sldId id="1203" r:id="rId28"/>
    <p:sldId id="1114" r:id="rId29"/>
    <p:sldId id="1115" r:id="rId30"/>
    <p:sldId id="1206" r:id="rId31"/>
    <p:sldId id="1039" r:id="rId32"/>
    <p:sldId id="1164" r:id="rId33"/>
    <p:sldId id="1186" r:id="rId34"/>
    <p:sldId id="1117" r:id="rId35"/>
    <p:sldId id="1080" r:id="rId36"/>
    <p:sldId id="1165" r:id="rId37"/>
    <p:sldId id="1161" r:id="rId38"/>
    <p:sldId id="1084" r:id="rId39"/>
    <p:sldId id="1193" r:id="rId40"/>
    <p:sldId id="1083" r:id="rId41"/>
    <p:sldId id="1167" r:id="rId42"/>
    <p:sldId id="1199" r:id="rId43"/>
    <p:sldId id="1187" r:id="rId44"/>
    <p:sldId id="1188" r:id="rId45"/>
    <p:sldId id="1166" r:id="rId46"/>
    <p:sldId id="1159" r:id="rId47"/>
    <p:sldId id="1091" r:id="rId48"/>
    <p:sldId id="1092" r:id="rId49"/>
    <p:sldId id="1093" r:id="rId50"/>
    <p:sldId id="1204" r:id="rId51"/>
    <p:sldId id="301" r:id="rId52"/>
    <p:sldId id="302" r:id="rId53"/>
    <p:sldId id="1177" r:id="rId54"/>
  </p:sldIdLst>
  <p:sldSz cx="9144000" cy="5143500" type="screen16x9"/>
  <p:notesSz cx="6858000" cy="9144000"/>
  <p:embeddedFontLst>
    <p:embeddedFont>
      <p:font typeface="Lexend" panose="020B0604020202020204" charset="0"/>
      <p:regular r:id="rId56"/>
      <p:bold r:id="rId57"/>
    </p:embeddedFont>
    <p:embeddedFont>
      <p:font typeface="Roboto" panose="02000000000000000000" pitchFamily="2" charset="0"/>
      <p:regular r:id="rId58"/>
      <p:bold r:id="rId59"/>
      <p:italic r:id="rId60"/>
      <p:boldItalic r:id="rId61"/>
    </p:embeddedFont>
    <p:embeddedFont>
      <p:font typeface="Segoe UI" panose="020B0502040204020203"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guide id="3" orient="horz" pos="1008">
          <p15:clr>
            <a:srgbClr val="9AA0A6"/>
          </p15:clr>
        </p15:guide>
        <p15:guide id="4" pos="461">
          <p15:clr>
            <a:srgbClr val="747775"/>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4B0F00-51A7-E435-3FAB-E0C2C6E848AD}" name="Keams, McKayla" initials="MK" userId="S::McKayla.Keams@aacihc.az.gov::d509692e-68c4-485a-88b9-d2b942ceda2f" providerId="AD"/>
  <p188:author id="{64B85F02-31FE-B2B6-8913-2B58FDC1DAC5}" name="GranadosDeLeon, Yessenia" initials="GY" userId="S::yessenia.granadosdeleon@azahcccs.gov::dea527b6-ae20-4818-adb6-74454d7dc79d" providerId="AD"/>
  <p188:author id="{0D0D8204-8919-D346-6C34-7C2127BB910B}" name="Cordier, Susan" initials="SC" userId="S::Susan.Cordier@azahcccs.gov::5d73b882-a193-40e0-9ba5-8c22f21c24e0" providerId="AD"/>
  <p188:author id="{0E1A951F-C8C6-9E39-991B-5252C3A8EC5F}" name="Kaba, Parin" initials="" userId="S::Parin.Kaba@azahcccs.gov::b8809356-71e6-4892-a350-f6a08cc9e779" providerId="AD"/>
  <p188:author id="{0EF5FC24-A00A-63BF-B99E-D524C1736DA5}" name="Dennis, Patty" initials="" userId="S::Patty.Dennis@azahcccs.gov::8a0d0237-656d-4b15-95ea-18e0e41faae8" providerId="AD"/>
  <p188:author id="{140B4927-1117-C501-B9D9-2448EF1085DB}" name="Seifer, Maxwell" initials="" userId="S::Maxwell.Seifer@azahcccs.gov::4f0d22a7-f09b-4104-96df-185898b6f2fd" providerId="AD"/>
  <p188:author id="{9CCABE32-3B39-8F94-5D20-BF331441B795}" name="Ambur, Julie" initials="" userId="S::Julie.Ambur@azahcccs.gov::ece63998-3a11-4f86-81d2-50f3c4c34102" providerId="AD"/>
  <p188:author id="{48DB0734-4D9A-3569-456A-C4D79CD20BF9}" name="Araya, Edelmira" initials="" userId="S::Edelmira.Araya@azahcccs.gov::2e0eaeca-2e10-4c5c-a374-8aa0afc2f34b" providerId="AD"/>
  <p188:author id="{D83B2535-FEFA-83FE-DB5D-933CB4800DF1}" name="Melson, Ryan" initials="RM" userId="S::Ryan.Melson@azahcccs.gov::0fed3e77-9ac4-4613-867c-121dee291543" providerId="AD"/>
  <p188:author id="{0372CE35-2F2B-C3D9-D1F2-249E099B102D}" name="Sawyer, Kyle" initials="SK" userId="S::kyle.sawyer@azahcccs.gov::1ec90fbc-060c-499d-86e3-4050269ac3b6" providerId="AD"/>
  <p188:author id="{86699938-993A-8AB3-EB5E-8AF99715FC02}" name="Meyer, Angelina" initials="" userId="S::Angelina.Meyer@azahcccs.gov::d94cab89-11dd-4252-b4a5-ab4caf083615" providerId="AD"/>
  <p188:author id="{D04FF43C-502F-13D7-14A0-EE065C5E423C}" name="Pompay, Katie" initials="KP" userId="S::Katie.Pompay@azahcccs.gov::e4ad13a1-561b-487c-aa69-60bb5ae1bfd6" providerId="AD"/>
  <p188:author id="{0C173D40-CD0A-EE84-2801-33D3DC605297}" name="Reynolds, Kathy" initials="RK" userId="S::kathy.reynolds@azahcccs.gov::3b7ed945-b17f-4380-9c2b-409f5c447cbe" providerId="AD"/>
  <p188:author id="{2AF70841-66FC-8482-7BEB-48908E38400C}" name="Greene, Desiree" initials="GD" userId="S::desiree.greene@azahcccs.gov::59433df7-8440-471a-8b36-a4478f1f9b76" providerId="AD"/>
  <p188:author id="{A4AC054C-8B64-099B-7380-8D6107325D81}" name="Carpenter, Damien" initials="" userId="S::Damien.Carpenter@azahcccs.gov::18977427-f2df-4556-92b0-21678d982f1e" providerId="AD"/>
  <p188:author id="{48792F4D-FD63-9E63-03E8-2D688032DEC1}" name="Courim, Jenn" initials="CJ" userId="S::jenn.courim@azahcccs.gov::bc6f7cf0-eedc-487e-9ce9-0c943dfe189d" providerId="AD"/>
  <p188:author id="{6AADC34F-40ED-2D1F-CE58-60F498A5FE9E}" name="Coln, Lauren" initials="" userId="S::Lauren.Coln@azahcccs.gov::b9e04eb3-bfca-428d-b4f7-54be611369cc" providerId="AD"/>
  <p188:author id="{8464A451-F627-25E1-BDE1-0394AECE294B}" name="Araya, Edelmira" initials="AE" userId="S::edelmira.araya@azahcccs.gov::2e0eaeca-2e10-4c5c-a374-8aa0afc2f34b" providerId="AD"/>
  <p188:author id="{2FFAA056-711C-0358-EBD0-E6BC65BABC7B}" name="Reynolds, Kathy" initials="" userId="S::Kathy.Reynolds@azahcccs.gov::3b7ed945-b17f-4380-9c2b-409f5c447cbe" providerId="AD"/>
  <p188:author id="{F4BEEF5D-AF26-9FF2-26D2-FD2FEFD3DA02}" name="Short, Leslie" initials="" userId="S::leslie.short@azahcccs.gov::88c12e54-14d0-4efa-95f2-30594bda13de" providerId="AD"/>
  <p188:author id="{C87AE45F-ED1B-26F8-96CB-034F75AF4538}" name="Macias, Josue" initials="MJ" userId="S::josue.macias@azahcccs.gov::54df1008-6572-48b4-ba5c-3c0dc899c051" providerId="AD"/>
  <p188:author id="{352D4163-F4D6-4BCC-7DD8-2B9799650791}" name="Solomon, Melina" initials="" userId="S::melina.solomon@azahcccs.gov::d9721428-de5a-47a2-ac85-bbd677017683" providerId="AD"/>
  <p188:author id="{F55B4165-E397-3F38-3203-AAE22105B604}" name="Villavicencio-Bahe, Jazmin" initials="VJ" userId="S::jazmin.villavicencio-bahe@azahcccs.gov::4675624d-711c-4213-94a9-daf3a269ef42" providerId="AD"/>
  <p188:author id="{F7A65266-52BA-0A7F-6014-22C023ABCAE3}" name="Hackler, Margaret" initials="HM" userId="S::margaret.hackler@azahcccs.gov::bdb6c8d5-fb27-4dc7-9990-cbaf54c96c3a" providerId="AD"/>
  <p188:author id="{BDDA1674-C68F-EFA1-D3F4-A0681619327B}" name="Carpenter, Damien" initials="CD" userId="S::damien.carpenter@azahcccs.gov::18977427-f2df-4556-92b0-21678d982f1e" providerId="AD"/>
  <p188:author id="{167BF275-F561-5395-0F20-AE49BD467A74}" name="Holden, Christine" initials="HC" userId="S::christine.holden@azahcccs.gov::44eb4da2-0fe3-43dc-b3ef-1cee7c92f84a" providerId="AD"/>
  <p188:author id="{AC6D9576-B016-8197-7510-13FDE1210371}" name="Quast, Christina" initials="QC" userId="S::christina.quast@azahcccs.gov::2b0e843f-1da4-42ea-9973-58211521ef33" providerId="AD"/>
  <p188:author id="{C0C93E78-6B83-3D17-CB30-932725C18929}" name="Kong, Chee" initials="CK" userId="S::chee.kong@accenture.com::5aa930e9-19b3-4fe1-9605-a9ff36d382b0" providerId="AD"/>
  <p188:author id="{141DF879-AE08-11DE-5B76-72B283C6F950}" name="Loiselle, CJ" initials="" userId="S::CJ.Loiselle@azahcccs.gov::c28493ba-7560-439b-b9c0-19b19e0df0c7" providerId="AD"/>
  <p188:author id="{4573FC7B-8DC0-EB5C-EE6D-D1E32E47AFB1}" name="Macias, Josue" initials="" userId="S::Josue.Macias@azahcccs.gov::54df1008-6572-48b4-ba5c-3c0dc899c051" providerId="AD"/>
  <p188:author id="{5E68D383-654D-AD08-23E6-93DBB53155B5}" name="Costales, Theresa" initials="" userId="S::Theresa.Costales@azahcccs.gov::b5121a1f-9c20-46ce-a20a-7bedfee42ad0" providerId="AD"/>
  <p188:author id="{A571CC87-E12A-3E56-BB9B-CB2F77940B80}" name="Coln, Lauren" initials="CL" userId="S::lauren.coln@azahcccs.gov::b9e04eb3-bfca-428d-b4f7-54be611369cc" providerId="AD"/>
  <p188:author id="{66D05190-5ADC-B8BC-B793-434148C2EEE5}" name="Holden, Christine" initials="" userId="S::Christine.Holden@azahcccs.gov::44eb4da2-0fe3-43dc-b3ef-1cee7c92f84a" providerId="AD"/>
  <p188:author id="{89E7C590-907A-B334-FDFB-34FE6CFDD245}" name="Greene, Desiree" initials="" userId="S::Desiree.Greene@azahcccs.gov::59433df7-8440-471a-8b36-a4478f1f9b76" providerId="AD"/>
  <p188:author id="{27F30D93-F02F-03B7-407A-630C94C18929}" name="Johnson, Marcus" initials="" userId="S::Marcus.Johnson@azahcccs.gov::b1f1288e-d99d-4509-80c6-dd243d94490d" providerId="AD"/>
  <p188:author id="{27481699-8539-3BAB-BCE4-AFF2BA2F1D2B}" name="Courim, Jenn" initials="" userId="S::Jenn.Courim@azahcccs.gov::bc6f7cf0-eedc-487e-9ce9-0c943dfe189d" providerId="AD"/>
  <p188:author id="{06F4DC9D-18B6-59FA-24C6-E9CA345EBE3B}" name="Seifer, Maxwell" initials="SM" userId="S::maxwell.seifer@azahcccs.gov::4f0d22a7-f09b-4104-96df-185898b6f2fd" providerId="AD"/>
  <p188:author id="{1645289F-F8BB-B855-C250-3E4787FDCB7A}" name="Loiselle, CJ" initials="LC" userId="S::cj.loiselle@azahcccs.gov::c28493ba-7560-439b-b9c0-19b19e0df0c7" providerId="AD"/>
  <p188:author id="{E80346A7-7EE1-3CAD-2276-51273426C095}" name="Harrison, Roberta" initials="HR" userId="S::roberta.harrison@azahcccs.gov::e0b2ec84-3529-40c5-8997-5537a7f715d9" providerId="AD"/>
  <p188:author id="{90AD5EA8-6078-8678-B063-6FDE9E72790F}" name="Kennard, Susan" initials="" userId="S::susan.kennard@azahcccs.gov::612be670-c005-41d4-8449-f3df1227fedf" providerId="AD"/>
  <p188:author id="{380AFCAC-BE89-073C-ADDB-B9CB4FDC8F03}" name="Randall, Alisa" initials="" userId="S::Alisa.Randall@azahcccs.gov::862b4583-5d76-4544-b77b-944c080b251f" providerId="AD"/>
  <p188:author id="{8DFFA5AD-B2FA-8BC4-77F7-B089B997CC51}" name="Moratti, Stephanie" initials="SM" userId="S::Stephanie.Moratti@azahcccs.gov::4292061f-bbc8-45e1-83a8-f95b0273170a" providerId="AD"/>
  <p188:author id="{B15C6DB1-4C28-4E87-F366-2E1EFF693728}" name="Melson, Ryan" initials="MR" userId="S::ryan.melson@azahcccs.gov::0fed3e77-9ac4-4613-867c-121dee291543" providerId="AD"/>
  <p188:author id="{B504C6B2-AE90-EC72-E1C5-FD1F32877BD7}" name="Summerhill, Austin" initials="AS" userId="S::Austin.Summerhill@azahcccs.gov::9e5c6831-8ff8-46fb-a29f-43531863331c" providerId="AD"/>
  <p188:author id="{C4DFE6B3-E4F5-4343-EE0D-D8FCB1F9372B}" name="Knape, Polly" initials="KP" userId="S::polly.knape@azahcccs.gov::43abb92e-e462-40aa-9cf4-34540281d593" providerId="AD"/>
  <p188:author id="{BEFB1EB8-7F56-69CD-9671-B595C989E98E}" name="Kaba, Parin" initials="KP" userId="S::parin.kaba@azahcccs.gov::b8809356-71e6-4892-a350-f6a08cc9e779" providerId="AD"/>
  <p188:author id="{52E5D6C6-5C38-69A2-28DF-0D620AE9A88E}" name="Knape, Polly" initials="PK" userId="S::Polly.Knape@azahcccs.gov::43abb92e-e462-40aa-9cf4-34540281d593" providerId="AD"/>
  <p188:author id="{5B58E3D4-8615-4A00-251E-8B477DB8F129}" name="Shepherd, Jill" initials="" userId="S::jill.shepherd@azahcccs.gov::5bddec72-ee87-47b2-8772-a3d05122efec" providerId="AD"/>
  <p188:author id="{F3904DD7-CA9D-E0E5-EEF7-73F8239F1874}" name="Pare, Jesse" initials="" userId="S::jesse.pare@azahcccs.gov::6a2d2acb-60c3-4fe6-a642-220e81bb23bf" providerId="AD"/>
  <p188:author id="{3A8CAEDD-B4EB-0BDF-4266-74438F94CF88}" name="Endischee, Britnee" initials="" userId="S::Britnee.Endischee@azahcccs.gov::911d77c9-fc8e-48d8-a3a0-12fbc3c3d032" providerId="AD"/>
  <p188:author id="{201D68E5-64B5-7F8D-8BA3-3F3FA349511A}" name="GranadosDeLeon, Yessenia" initials="" userId="S::Yessenia.GranadosDeLeon@azahcccs.gov::dea527b6-ae20-4818-adb6-74454d7dc79d" providerId="AD"/>
  <p188:author id="{711324E9-6B15-A02C-2C3D-EF4FE3DBE840}" name="Relkin, Gina" initials="" userId="S::gina.relkin@azahcccs.gov::776d854a-f919-4aff-b1a6-8a355fc1a074" providerId="AD"/>
  <p188:author id="{E5527EEE-13C2-474F-6781-4C2C82889DF7}" name="Johnson, Marcus" initials="JM" userId="S::marcus.johnson@azahcccs.gov::b1f1288e-d99d-4509-80c6-dd243d94490d" providerId="AD"/>
  <p188:author id="{7C23C0F1-546C-9E03-3FD8-B7B6BFADBE2C}" name="Summerhill, Austin" initials="SA" userId="S::austin.summerhill@azahcccs.gov::9e5c6831-8ff8-46fb-a29f-43531863331c" providerId="AD"/>
  <p188:author id="{2A80F8F2-33EE-5D5D-AB04-65BCDEE2A55A}" name="Endischee, Britnee" initials="EB" userId="S::britnee.endischee@azahcccs.gov::911d77c9-fc8e-48d8-a3a0-12fbc3c3d032" providerId="AD"/>
  <p188:author id="{F8F70FF5-0B1D-1ED5-BFEE-5E8A5AF0790C}" name="Lebsock, Jakenna" initials="LJ" userId="S::jakenna.lebsock@azahcccs.gov::9d23bca7-168a-4111-814a-1fd8eac6ef25" providerId="AD"/>
  <p188:author id="{D2DF03F9-9012-B0EA-2CAC-644A0CE0C215}" name="Morenz, Anna" initials="MA" userId="S::anna.morenz@azahcccs.gov::31498a0e-0187-4446-a9f0-69d33a7ba64a" providerId="AD"/>
  <p188:author id="{170BB0FA-1E28-8EEC-DEBA-C6E29284C325}" name="Hackler, Margaret" initials="" userId="S::Margaret.Hackler@azahcccs.gov::bdb6c8d5-fb27-4dc7-9990-cbaf54c96c3a" providerId="AD"/>
  <p188:author id="{5B2A88FF-36C5-E389-D135-5E0A3B144027}" name="Randall, Alisa" initials="RA" userId="S::alisa.randall@azahcccs.gov::862b4583-5d76-4544-b77b-944c080b251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63F6D"/>
    <a:srgbClr val="E3D7DF"/>
    <a:srgbClr val="414042"/>
    <a:srgbClr val="ECD3E3"/>
    <a:srgbClr val="EEEEEE"/>
    <a:srgbClr val="000000"/>
    <a:srgbClr val="369992"/>
    <a:srgbClr val="13542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63AB64-E95C-31A2-174B-5FF4C8C1A0C9}" v="451" dt="2026-07-22T23:12:16.034"/>
    <p1510:client id="{445E1DA3-E12F-3F90-5254-E6CAC4005C97}" v="526" dt="2026-07-23T23:41:31.974"/>
    <p1510:client id="{4C6ABEC8-74B7-BAEA-79FC-9A6DDF24D880}" v="418" dt="2026-07-23T16:57:16.728"/>
    <p1510:client id="{54419B7D-B025-8D34-A66C-7BE027A0C458}" v="292" dt="2026-07-23T23:25:47.865"/>
    <p1510:client id="{7A94DA0E-C17A-4A86-B96D-B332250B68E5}" v="193" dt="2026-07-23T16:28:29.591"/>
    <p1510:client id="{7B9BAD8F-6C7F-BF3A-CFC3-767664AF6414}" v="231" dt="2026-07-23T19:12:36.666"/>
    <p1510:client id="{B9979F41-DBF7-5831-756C-F0EF8D583220}" v="56" dt="2026-07-23T19:16:01.554"/>
    <p1510:client id="{DB1CA7CE-8C37-7B68-8347-BA1187F738DA}" v="6" dt="2026-07-23T19:26:12.977"/>
  </p1510:revLst>
</p1510:revInfo>
</file>

<file path=ppt/tableStyles.xml><?xml version="1.0" encoding="utf-8"?>
<a:tblStyleLst xmlns:a="http://schemas.openxmlformats.org/drawingml/2006/main" def="{6CA31427-9EF8-4EEF-9090-AE939CFF6EF5}">
  <a:tblStyle styleId="{6CA31427-9EF8-4EEF-9090-AE939CFF6EF5}"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B5435764-D139-4C17-8482-6F021DB178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94FD45D-8E38-46D2-B65E-1C9283496BF2}" styleName="Table_2">
    <a:wholeTbl>
      <a:tcTxStyle>
        <a:font>
          <a:latin typeface="Arial"/>
          <a:ea typeface="Arial"/>
          <a:cs typeface="Arial"/>
        </a:font>
        <a:srgbClr val="000000"/>
      </a:tcTxStyle>
      <a:tcStyle>
        <a:tcBdr>
          <a:left>
            <a:ln w="8475" cap="flat" cmpd="sng">
              <a:solidFill>
                <a:srgbClr val="808080"/>
              </a:solidFill>
              <a:prstDash val="solid"/>
              <a:round/>
              <a:headEnd type="none" w="sm" len="sm"/>
              <a:tailEnd type="none" w="sm" len="sm"/>
            </a:ln>
          </a:left>
          <a:right>
            <a:ln w="8475" cap="flat" cmpd="sng">
              <a:solidFill>
                <a:srgbClr val="808080"/>
              </a:solidFill>
              <a:prstDash val="solid"/>
              <a:round/>
              <a:headEnd type="none" w="sm" len="sm"/>
              <a:tailEnd type="none" w="sm" len="sm"/>
            </a:ln>
          </a:right>
          <a:top>
            <a:ln w="8475" cap="flat" cmpd="sng">
              <a:solidFill>
                <a:srgbClr val="808080"/>
              </a:solidFill>
              <a:prstDash val="solid"/>
              <a:round/>
              <a:headEnd type="none" w="sm" len="sm"/>
              <a:tailEnd type="none" w="sm" len="sm"/>
            </a:ln>
          </a:top>
          <a:bottom>
            <a:ln w="8475" cap="flat" cmpd="sng">
              <a:solidFill>
                <a:srgbClr val="808080"/>
              </a:solidFill>
              <a:prstDash val="solid"/>
              <a:round/>
              <a:headEnd type="none" w="sm" len="sm"/>
              <a:tailEnd type="none" w="sm" len="sm"/>
            </a:ln>
          </a:bottom>
          <a:insideH>
            <a:ln w="8475" cap="flat" cmpd="sng">
              <a:solidFill>
                <a:srgbClr val="808080"/>
              </a:solidFill>
              <a:prstDash val="solid"/>
              <a:round/>
              <a:headEnd type="none" w="sm" len="sm"/>
              <a:tailEnd type="none" w="sm" len="sm"/>
            </a:ln>
          </a:insideH>
          <a:insideV>
            <a:ln w="8475" cap="flat" cmpd="sng">
              <a:solidFill>
                <a:srgbClr val="80808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 orient="horz" pos="1008"/>
        <p:guide pos="461"/>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8.fntdata"/><Relationship Id="rId68" Type="http://schemas.openxmlformats.org/officeDocument/2006/relationships/theme" Target="theme/theme1.xml"/><Relationship Id="rId7" Type="http://schemas.openxmlformats.org/officeDocument/2006/relationships/slide" Target="slides/slide2.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3.fntdata"/><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6.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7.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a:extLst>
            <a:ext uri="{FF2B5EF4-FFF2-40B4-BE49-F238E27FC236}">
              <a16:creationId xmlns:a16="http://schemas.microsoft.com/office/drawing/2014/main" id="{A610815C-B035-72DB-8D1E-3B4FAAE25915}"/>
            </a:ext>
          </a:extLst>
        </p:cNvPr>
        <p:cNvGrpSpPr/>
        <p:nvPr/>
      </p:nvGrpSpPr>
      <p:grpSpPr>
        <a:xfrm>
          <a:off x="0" y="0"/>
          <a:ext cx="0" cy="0"/>
          <a:chOff x="0" y="0"/>
          <a:chExt cx="0" cy="0"/>
        </a:xfrm>
      </p:grpSpPr>
      <p:sp>
        <p:nvSpPr>
          <p:cNvPr id="606" name="Google Shape;606;g35ffe15af90_0_1517:notes">
            <a:extLst>
              <a:ext uri="{FF2B5EF4-FFF2-40B4-BE49-F238E27FC236}">
                <a16:creationId xmlns:a16="http://schemas.microsoft.com/office/drawing/2014/main" id="{F4E45984-9768-2970-7FFA-FEC9370BA1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5ffe15af90_0_1517:notes">
            <a:extLst>
              <a:ext uri="{FF2B5EF4-FFF2-40B4-BE49-F238E27FC236}">
                <a16:creationId xmlns:a16="http://schemas.microsoft.com/office/drawing/2014/main" id="{D6592212-6D43-2177-28E0-790E1B32F58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indent="0"/>
            <a:r>
              <a:rPr lang="en-US">
                <a:solidFill>
                  <a:schemeClr val="bg1"/>
                </a:solidFill>
              </a:rPr>
              <a:t>Parin Kaba</a:t>
            </a:r>
            <a:br>
              <a:rPr lang="en-US">
                <a:solidFill>
                  <a:schemeClr val="bg1"/>
                </a:solidFill>
              </a:rPr>
            </a:br>
            <a:r>
              <a:rPr lang="en-US">
                <a:solidFill>
                  <a:schemeClr val="bg1"/>
                </a:solidFill>
              </a:rPr>
              <a:t>Federal Relations Specialist</a:t>
            </a:r>
            <a:endParaRPr lang="en-US"/>
          </a:p>
          <a:p>
            <a:pPr marL="0" indent="0"/>
            <a:r>
              <a:rPr lang="en-US">
                <a:solidFill>
                  <a:schemeClr val="bg1"/>
                </a:solidFill>
              </a:rPr>
              <a:t>Division of Public Policy &amp; Strategic Planning</a:t>
            </a:r>
            <a:endParaRPr/>
          </a:p>
        </p:txBody>
      </p:sp>
      <p:sp>
        <p:nvSpPr>
          <p:cNvPr id="608" name="Google Shape;608;g35ffe15af90_0_1517:notes">
            <a:extLst>
              <a:ext uri="{FF2B5EF4-FFF2-40B4-BE49-F238E27FC236}">
                <a16:creationId xmlns:a16="http://schemas.microsoft.com/office/drawing/2014/main" id="{D568F9ED-134F-0292-D81F-5D6A1B496C6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extLst>
      <p:ext uri="{BB962C8B-B14F-4D97-AF65-F5344CB8AC3E}">
        <p14:creationId xmlns:p14="http://schemas.microsoft.com/office/powerpoint/2010/main" val="587524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831B44E3-58E4-4BA9-8439-A19F3DB6DE9A}"/>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9FB32849-7F9A-CA94-9068-AE8238942D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62C34DD4-D93C-C341-1A1F-D69E8316459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buSzPts val="1100"/>
              <a:buChar char="•"/>
            </a:pPr>
            <a:endParaRPr lang="en-US">
              <a:highlight>
                <a:srgbClr val="FFFFFF"/>
              </a:highlight>
            </a:endParaRPr>
          </a:p>
          <a:p>
            <a:pPr marL="171450" indent="-171450">
              <a:lnSpc>
                <a:spcPct val="110000"/>
              </a:lnSpc>
              <a:buSzPts val="1100"/>
              <a:buChar char="•"/>
            </a:pPr>
            <a:r>
              <a:rPr lang="en-US">
                <a:solidFill>
                  <a:srgbClr val="000000"/>
                </a:solidFill>
                <a:highlight>
                  <a:srgbClr val="FFFFFF"/>
                </a:highlight>
              </a:rPr>
              <a:t>Arizona's current renewal is expected to see minimal impact due to transitional savings. </a:t>
            </a:r>
          </a:p>
          <a:p>
            <a:pPr marL="171450" indent="-171450">
              <a:lnSpc>
                <a:spcPct val="110000"/>
              </a:lnSpc>
              <a:spcAft>
                <a:spcPts val="900"/>
              </a:spcAft>
              <a:buSzPts val="1100"/>
              <a:buChar char="•"/>
            </a:pPr>
            <a:r>
              <a:rPr lang="en-US">
                <a:solidFill>
                  <a:srgbClr val="000000"/>
                </a:solidFill>
                <a:highlight>
                  <a:srgbClr val="FFFFFF"/>
                </a:highlight>
              </a:rPr>
              <a:t>Future waiver proposals will require more rigorous financial analysis and planning to meet new federal requirements.</a:t>
            </a:r>
            <a:endParaRPr lang="en-US"/>
          </a:p>
          <a:p>
            <a:pPr marL="171450" indent="-171450">
              <a:lnSpc>
                <a:spcPct val="110000"/>
              </a:lnSpc>
              <a:spcAft>
                <a:spcPts val="900"/>
              </a:spcAft>
              <a:buSzPts val="1100"/>
              <a:buChar char="•"/>
            </a:pPr>
            <a:endParaRPr lang="en-US">
              <a:solidFill>
                <a:srgbClr val="000000"/>
              </a:solidFill>
              <a:highlight>
                <a:srgbClr val="FFFFFF"/>
              </a:highlight>
            </a:endParaRPr>
          </a:p>
        </p:txBody>
      </p:sp>
      <p:sp>
        <p:nvSpPr>
          <p:cNvPr id="403" name="Google Shape;403;g1d3ab894f84_0_1531:notes">
            <a:extLst>
              <a:ext uri="{FF2B5EF4-FFF2-40B4-BE49-F238E27FC236}">
                <a16:creationId xmlns:a16="http://schemas.microsoft.com/office/drawing/2014/main" id="{18968494-8345-6237-BA7A-13DE7A63C089}"/>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2173788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45CCDE3E-4A8B-ECCF-D144-0932DA7BB84F}"/>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07B47DFD-9FA3-DA1E-1E24-E667E707C0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377D110E-0042-0B4E-2800-49407540EE6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buSzPts val="1100"/>
              <a:buChar char="•"/>
            </a:pPr>
            <a:endParaRPr lang="en-US">
              <a:highlight>
                <a:srgbClr val="FFFFFF"/>
              </a:highlight>
            </a:endParaRPr>
          </a:p>
          <a:p>
            <a:pPr marL="171450" indent="-171450">
              <a:lnSpc>
                <a:spcPct val="110000"/>
              </a:lnSpc>
              <a:buSzPts val="1100"/>
              <a:buChar char="•"/>
            </a:pPr>
            <a:r>
              <a:rPr lang="en-US">
                <a:solidFill>
                  <a:srgbClr val="000000"/>
                </a:solidFill>
                <a:highlight>
                  <a:srgbClr val="FFFFFF"/>
                </a:highlight>
              </a:rPr>
              <a:t>Arizona's current renewal is expected to see minimal impact due to transitional savings. </a:t>
            </a:r>
          </a:p>
          <a:p>
            <a:pPr marL="171450" indent="-171450">
              <a:lnSpc>
                <a:spcPct val="110000"/>
              </a:lnSpc>
              <a:spcAft>
                <a:spcPts val="900"/>
              </a:spcAft>
              <a:buSzPts val="1100"/>
              <a:buChar char="•"/>
            </a:pPr>
            <a:r>
              <a:rPr lang="en-US">
                <a:solidFill>
                  <a:srgbClr val="000000"/>
                </a:solidFill>
                <a:highlight>
                  <a:srgbClr val="FFFFFF"/>
                </a:highlight>
              </a:rPr>
              <a:t>Future waiver proposals will require more rigorous financial analysis and planning to meet new federal requirements.</a:t>
            </a:r>
            <a:endParaRPr lang="en-US"/>
          </a:p>
          <a:p>
            <a:pPr marL="171450" indent="-171450">
              <a:lnSpc>
                <a:spcPct val="110000"/>
              </a:lnSpc>
              <a:spcAft>
                <a:spcPts val="900"/>
              </a:spcAft>
              <a:buSzPts val="1100"/>
              <a:buChar char="•"/>
            </a:pPr>
            <a:endParaRPr lang="en-US">
              <a:solidFill>
                <a:srgbClr val="000000"/>
              </a:solidFill>
              <a:highlight>
                <a:srgbClr val="FFFFFF"/>
              </a:highlight>
            </a:endParaRPr>
          </a:p>
        </p:txBody>
      </p:sp>
      <p:sp>
        <p:nvSpPr>
          <p:cNvPr id="403" name="Google Shape;403;g1d3ab894f84_0_1531:notes">
            <a:extLst>
              <a:ext uri="{FF2B5EF4-FFF2-40B4-BE49-F238E27FC236}">
                <a16:creationId xmlns:a16="http://schemas.microsoft.com/office/drawing/2014/main" id="{C50D504F-6F50-876F-A04A-19B6E4F485DD}"/>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2230734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E7EEC7EB-E967-2DC0-1E4B-2AAAB3ECD133}"/>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FDE6D597-AD26-4620-A3F4-8D53011C08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60E87F4D-C8D6-9B98-A8C8-739FD96F7F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1517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E52D1032-4531-BDFF-C622-82C3BA76CA15}"/>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591A4103-776E-CEE9-682E-23D0163DC1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C9FF56A5-148B-93D3-219F-82D81BAC5B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6847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762E60C3-BC41-F5F5-AF1E-5D59F0E1ED96}"/>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AE51A31B-198C-9849-1CCB-26BC685A92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5A41C61F-BF1C-9D5D-8203-51B777398A18}"/>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None/>
            </a:pPr>
            <a:endParaRPr/>
          </a:p>
          <a:p>
            <a:pPr marL="0" lvl="0" indent="0" algn="l" rtl="0">
              <a:spcBef>
                <a:spcPts val="0"/>
              </a:spcBef>
              <a:spcAft>
                <a:spcPts val="0"/>
              </a:spcAft>
              <a:buNone/>
            </a:pPr>
            <a:r>
              <a:rPr lang="en-US"/>
              <a:t>Speaking of the extension, here are a few points on what that document include. </a:t>
            </a:r>
            <a:endParaRPr/>
          </a:p>
          <a:p>
            <a:pPr marL="457200" lvl="0" indent="-317500" algn="l" rtl="0">
              <a:spcBef>
                <a:spcPts val="0"/>
              </a:spcBef>
              <a:spcAft>
                <a:spcPts val="0"/>
              </a:spcAft>
              <a:buSzPts val="1400"/>
              <a:buChar char="●"/>
            </a:pPr>
            <a:r>
              <a:rPr lang="en-US"/>
              <a:t>Read points 2 and 3</a:t>
            </a:r>
            <a:endParaRPr/>
          </a:p>
          <a:p>
            <a:pPr marL="0" lvl="0" indent="0" algn="l" rtl="0">
              <a:spcBef>
                <a:spcPts val="0"/>
              </a:spcBef>
              <a:spcAft>
                <a:spcPts val="0"/>
              </a:spcAft>
              <a:buNone/>
            </a:pPr>
            <a:endParaRPr/>
          </a:p>
          <a:p>
            <a:pPr marL="0" lvl="0" indent="0" algn="l" rtl="0">
              <a:spcBef>
                <a:spcPts val="0"/>
              </a:spcBef>
              <a:spcAft>
                <a:spcPts val="0"/>
              </a:spcAft>
              <a:buNone/>
            </a:pPr>
            <a:r>
              <a:rPr lang="en-US"/>
              <a:t>Again, the extension simply allows AHCCCS to continue current program efforts, and leaves some of our more innovative proposals to be negotiated throughout the duration of this federal fiscal year, including.. </a:t>
            </a:r>
            <a:endParaRPr/>
          </a:p>
          <a:p>
            <a:pPr marL="457200" lvl="0" indent="-317500" algn="l" rtl="0">
              <a:spcBef>
                <a:spcPts val="0"/>
              </a:spcBef>
              <a:spcAft>
                <a:spcPts val="0"/>
              </a:spcAft>
              <a:buSzPts val="1400"/>
              <a:buChar char="●"/>
            </a:pPr>
            <a:r>
              <a:rPr lang="en-US"/>
              <a:t>Read sub-bullets. </a:t>
            </a:r>
            <a:endParaRPr/>
          </a:p>
        </p:txBody>
      </p:sp>
      <p:sp>
        <p:nvSpPr>
          <p:cNvPr id="403" name="Google Shape;403;g1d3ab894f84_0_1531:notes">
            <a:extLst>
              <a:ext uri="{FF2B5EF4-FFF2-40B4-BE49-F238E27FC236}">
                <a16:creationId xmlns:a16="http://schemas.microsoft.com/office/drawing/2014/main" id="{23413487-BE7D-6D67-BAD2-82B9D1555FD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1994305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g30e65fe7b2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9" name="Google Shape;1519;g30e65fe7b20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buNone/>
            </a:pPr>
            <a:endParaRPr lang="en-US">
              <a:highlight>
                <a:srgbClr val="FFFF00"/>
              </a:highlight>
            </a:endParaRPr>
          </a:p>
          <a:p>
            <a:pPr marL="0" lvl="0" indent="0" algn="l">
              <a:spcBef>
                <a:spcPts val="0"/>
              </a:spcBef>
              <a:spcAft>
                <a:spcPts val="0"/>
              </a:spcAft>
              <a:buSzPts val="1150"/>
              <a:buFont typeface="Roboto"/>
              <a:buNone/>
            </a:pPr>
            <a:endParaRPr lang="en-US" sz="1150">
              <a:highlight>
                <a:srgbClr val="FFFF00"/>
              </a:highlight>
              <a:latin typeface="Roboto"/>
              <a:ea typeface="Roboto"/>
              <a:cs typeface="Roboto"/>
            </a:endParaRPr>
          </a:p>
          <a:p>
            <a:pPr marL="0" lvl="0" indent="0" algn="l" rtl="0">
              <a:spcBef>
                <a:spcPts val="0"/>
              </a:spcBef>
              <a:spcAft>
                <a:spcPts val="0"/>
              </a:spcAft>
              <a:buClr>
                <a:schemeClr val="dk1"/>
              </a:buClr>
              <a:buFont typeface="Arial"/>
              <a:buNone/>
            </a:pPr>
            <a:endParaRPr lang="en-US"/>
          </a:p>
        </p:txBody>
      </p:sp>
      <p:sp>
        <p:nvSpPr>
          <p:cNvPr id="1520" name="Google Shape;1520;g30e65fe7b20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g30e65fe7b20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2" name="Google Shape;1532;g30e65fe7b20_0_1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buNone/>
            </a:pPr>
            <a:endParaRPr lang="en-US">
              <a:highlight>
                <a:srgbClr val="FFFF00"/>
              </a:highlight>
            </a:endParaRPr>
          </a:p>
          <a:p>
            <a:pPr marL="0" lvl="0" indent="0" algn="l">
              <a:spcBef>
                <a:spcPts val="0"/>
              </a:spcBef>
              <a:spcAft>
                <a:spcPts val="0"/>
              </a:spcAft>
              <a:buSzPts val="1150"/>
              <a:buFont typeface="Roboto"/>
              <a:buNone/>
            </a:pPr>
            <a:endParaRPr lang="en-US" sz="1150">
              <a:highlight>
                <a:srgbClr val="FFFF00"/>
              </a:highlight>
              <a:latin typeface="Roboto"/>
              <a:ea typeface="Roboto"/>
              <a:cs typeface="Robo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280baad5e1d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280baad5e1d_1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None/>
            </a:pPr>
            <a:endParaRPr lang="en-US">
              <a:highlight>
                <a:srgbClr val="FFFF00"/>
              </a:highlight>
            </a:endParaRPr>
          </a:p>
        </p:txBody>
      </p:sp>
      <p:sp>
        <p:nvSpPr>
          <p:cNvPr id="1476" name="Google Shape;1476;g280baad5e1d_1_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E1D62A76-2BA7-F2A1-EBE5-C4BC0DDAC343}"/>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3D846E32-B889-8251-1308-00E50605C6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5B97D438-1EC1-B316-EF17-CED928990F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66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30e65fe7b20_0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30e65fe7b20_0_5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buNone/>
            </a:pPr>
            <a:endParaRPr lang="en-US">
              <a:highlight>
                <a:srgbClr val="FFFF00"/>
              </a:highlight>
            </a:endParaRPr>
          </a:p>
          <a:p>
            <a:pPr marL="0" lvl="0" indent="0" algn="l">
              <a:spcBef>
                <a:spcPts val="0"/>
              </a:spcBef>
              <a:spcAft>
                <a:spcPts val="0"/>
              </a:spcAft>
              <a:buSzPts val="1400"/>
              <a:buNone/>
            </a:pPr>
            <a:endParaRPr lang="en-US">
              <a:highlight>
                <a:srgbClr val="FFFF00"/>
              </a:highlight>
            </a:endParaRPr>
          </a:p>
          <a:p>
            <a:pPr marL="0" lvl="0" indent="0" algn="l" rtl="0">
              <a:spcBef>
                <a:spcPts val="0"/>
              </a:spcBef>
              <a:spcAft>
                <a:spcPts val="0"/>
              </a:spcAft>
              <a:buClr>
                <a:schemeClr val="dk1"/>
              </a:buClr>
              <a:buSzPts val="1300"/>
              <a:buNone/>
            </a:pPr>
            <a:endParaRPr sz="1300">
              <a:highlight>
                <a:srgbClr val="FFFF00"/>
              </a:highlight>
            </a:endParaRPr>
          </a:p>
          <a:p>
            <a:pPr marL="0" lvl="0" indent="0" algn="l" rtl="0">
              <a:spcBef>
                <a:spcPts val="0"/>
              </a:spcBef>
              <a:spcAft>
                <a:spcPts val="0"/>
              </a:spcAft>
              <a:buClr>
                <a:schemeClr val="dk1"/>
              </a:buClr>
              <a:buSzPts val="1400"/>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F538F447-A518-2B84-446E-198FFDE8AB26}"/>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E6E578D5-DC20-C677-D65F-3A72ED6F9C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473C10AF-FE9E-8969-B3B2-151F246448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0770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74EF41AF-E3D1-062B-2807-3B4FDFB9E191}"/>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293163CF-158C-903A-BA71-FB87259093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FC249E5F-7505-0E43-807A-3A56442A62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611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74F251A8-3C9D-CEBD-C016-A5190B5FC158}"/>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2D397FBF-2393-04C0-1A41-CED9D9FB93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35A79014-1186-B790-DA3F-AEA2E64F212B}"/>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lvl="0" indent="-317500" algn="l" rtl="0">
              <a:spcBef>
                <a:spcPts val="0"/>
              </a:spcBef>
              <a:spcAft>
                <a:spcPts val="0"/>
              </a:spcAft>
              <a:buChar char="●"/>
            </a:pPr>
            <a:endParaRPr/>
          </a:p>
        </p:txBody>
      </p:sp>
      <p:sp>
        <p:nvSpPr>
          <p:cNvPr id="403" name="Google Shape;403;g1d3ab894f84_0_1531:notes">
            <a:extLst>
              <a:ext uri="{FF2B5EF4-FFF2-40B4-BE49-F238E27FC236}">
                <a16:creationId xmlns:a16="http://schemas.microsoft.com/office/drawing/2014/main" id="{49A3CFCD-8244-E178-394E-C5EFAC5887F1}"/>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extLst>
      <p:ext uri="{BB962C8B-B14F-4D97-AF65-F5344CB8AC3E}">
        <p14:creationId xmlns:p14="http://schemas.microsoft.com/office/powerpoint/2010/main" val="4264543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B802F1DD-CFA8-48B7-6AA0-5C680109F9EC}"/>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8EB6C653-3ED3-BB1E-9214-86205F2D7F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F9C133B7-0AD0-660B-8F4B-77449A120E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4424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1BF2F1A7-5360-D7DF-ABFD-0DFD1B9F54D4}"/>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014EEEB7-9397-415D-C0D4-D40AACFFAC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D4758729-1343-B3ED-BA4C-A45C3A74FD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3931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624745B3-84D6-971E-821D-AEB8624D9A69}"/>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3D45296D-7D05-9B58-DA0D-C28EFE6110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1D03A8FF-5901-CF49-35E0-CD5ED8B622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4155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049F8175-C966-D75E-E08B-DE4BDA748BA6}"/>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D76F028C-5E57-28F9-09B4-0D39B39399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79C646C5-738E-6C6E-D19A-259D6D6A6CC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5967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B89055F8-8FBE-2C97-D138-ED88DEF24CFB}"/>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464E5481-4159-62E5-DCAF-39C01EFBB6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677A722D-6C42-ED49-00DC-C362FAB67D8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0000"/>
              </a:lnSpc>
              <a:spcAft>
                <a:spcPts val="900"/>
              </a:spcAft>
            </a:pPr>
            <a:r>
              <a:rPr lang="en-US">
                <a:solidFill>
                  <a:srgbClr val="414042"/>
                </a:solidFill>
              </a:rPr>
              <a:t>Federal changes have been to the scope and duration of retroactive coverage. </a:t>
            </a:r>
            <a:endParaRPr lang="en-US"/>
          </a:p>
        </p:txBody>
      </p:sp>
    </p:spTree>
    <p:extLst>
      <p:ext uri="{BB962C8B-B14F-4D97-AF65-F5344CB8AC3E}">
        <p14:creationId xmlns:p14="http://schemas.microsoft.com/office/powerpoint/2010/main" val="3318505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DCEF4BB5-992B-F8CD-636C-0FB9E66BF19A}"/>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B32DB797-544F-A5BE-F720-FD1B1C4E6B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C705C297-F0ED-2928-075A-65BFA0A3DB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0000"/>
              </a:lnSpc>
              <a:spcAft>
                <a:spcPts val="900"/>
              </a:spcAft>
            </a:pPr>
            <a:r>
              <a:rPr lang="en-US">
                <a:solidFill>
                  <a:srgbClr val="414042"/>
                </a:solidFill>
              </a:rPr>
              <a:t>Federal changes have been to the scope and duration of retroactive coverage. </a:t>
            </a:r>
            <a:endParaRPr lang="en-US"/>
          </a:p>
        </p:txBody>
      </p:sp>
    </p:spTree>
    <p:extLst>
      <p:ext uri="{BB962C8B-B14F-4D97-AF65-F5344CB8AC3E}">
        <p14:creationId xmlns:p14="http://schemas.microsoft.com/office/powerpoint/2010/main" val="1379915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6B32DAEE-68AC-195F-8F49-276686CB5877}"/>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FA1A5355-8AEF-A7AA-3167-FD762B2E7F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CBF326D0-2677-10BE-AF4D-A391B52B05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lnSpc>
                <a:spcPct val="110000"/>
              </a:lnSpc>
              <a:spcAft>
                <a:spcPts val="900"/>
              </a:spcAft>
              <a:buChar char="•"/>
            </a:pPr>
            <a:endParaRPr lang="en-US">
              <a:solidFill>
                <a:srgbClr val="414042"/>
              </a:solidFill>
            </a:endParaRPr>
          </a:p>
        </p:txBody>
      </p:sp>
    </p:spTree>
    <p:extLst>
      <p:ext uri="{BB962C8B-B14F-4D97-AF65-F5344CB8AC3E}">
        <p14:creationId xmlns:p14="http://schemas.microsoft.com/office/powerpoint/2010/main" val="1577787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1525652f6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1525652f6ed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2C2C2C"/>
                </a:solidFill>
              </a:rPr>
              <a:t>$250 million, 5 year project for PCP and BH providers to:</a:t>
            </a:r>
          </a:p>
          <a:p>
            <a:pPr marL="457200" lvl="0" indent="-298450" algn="l" rtl="0">
              <a:spcBef>
                <a:spcPts val="1000"/>
              </a:spcBef>
              <a:spcAft>
                <a:spcPts val="0"/>
              </a:spcAft>
              <a:buClr>
                <a:srgbClr val="2C2C2C"/>
              </a:buClr>
              <a:buSzPts val="1100"/>
              <a:buChar char="●"/>
            </a:pPr>
            <a:r>
              <a:rPr lang="en-US" sz="1100">
                <a:solidFill>
                  <a:srgbClr val="2C2C2C"/>
                </a:solidFill>
              </a:rPr>
              <a:t>effectively coordinate amongst healthcare providers and community partners to address the individual’s whole person care needs</a:t>
            </a:r>
            <a:endParaRPr sz="1100">
              <a:solidFill>
                <a:srgbClr val="2C2C2C"/>
              </a:solidFill>
            </a:endParaRPr>
          </a:p>
          <a:p>
            <a:pPr marL="457200" lvl="0" indent="-298450" algn="l" rtl="0">
              <a:spcBef>
                <a:spcPts val="0"/>
              </a:spcBef>
              <a:spcAft>
                <a:spcPts val="0"/>
              </a:spcAft>
              <a:buClr>
                <a:srgbClr val="2C2C2C"/>
              </a:buClr>
              <a:buSzPts val="1100"/>
              <a:buChar char="●"/>
            </a:pPr>
            <a:r>
              <a:rPr lang="en-US" sz="1100">
                <a:solidFill>
                  <a:srgbClr val="2C2C2C"/>
                </a:solidFill>
              </a:rPr>
              <a:t>systematically identify and reduce inequitable health outcomes </a:t>
            </a:r>
            <a:endParaRPr sz="900">
              <a:solidFill>
                <a:srgbClr val="2C2C2C"/>
              </a:solidFill>
            </a:endParaRPr>
          </a:p>
          <a:p>
            <a:pPr marL="457200" lvl="0" indent="-298450" algn="l" rtl="0">
              <a:spcBef>
                <a:spcPts val="480"/>
              </a:spcBef>
              <a:spcAft>
                <a:spcPts val="0"/>
              </a:spcAft>
              <a:buClr>
                <a:srgbClr val="2C2C2C"/>
              </a:buClr>
              <a:buSzPts val="1100"/>
              <a:buChar char="●"/>
            </a:pPr>
            <a:r>
              <a:rPr lang="en-US" sz="1100">
                <a:solidFill>
                  <a:srgbClr val="2C2C2C"/>
                </a:solidFill>
              </a:rPr>
              <a:t>Incentive payments based on meeting related process- based milestones and performance measure targets. Each process and measure target will be weighted for payment, so it’s not an all-or-nothing incentive. </a:t>
            </a:r>
            <a:endParaRPr sz="100">
              <a:latin typeface="Arial"/>
              <a:ea typeface="Arial"/>
              <a:cs typeface="Arial"/>
              <a:sym typeface="Arial"/>
            </a:endParaRPr>
          </a:p>
          <a:p>
            <a:pPr marL="457200" lvl="0" indent="-234950" algn="l" rtl="0">
              <a:spcBef>
                <a:spcPts val="1000"/>
              </a:spcBef>
              <a:spcAft>
                <a:spcPts val="0"/>
              </a:spcAft>
              <a:buClr>
                <a:schemeClr val="dk1"/>
              </a:buClr>
              <a:buSzPts val="100"/>
              <a:buChar char="●"/>
            </a:pPr>
            <a:endParaRPr sz="100">
              <a:highlight>
                <a:srgbClr val="FFFF00"/>
              </a:highlight>
            </a:endParaRPr>
          </a:p>
        </p:txBody>
      </p:sp>
      <p:sp>
        <p:nvSpPr>
          <p:cNvPr id="1263" name="Google Shape;1263;g1525652f6ed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613baaf018_0_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613baaf018_0_5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400">
              <a:highlight>
                <a:srgbClr val="FFFF00"/>
              </a:highlight>
            </a:endParaRPr>
          </a:p>
          <a:p>
            <a:pPr marL="0" lvl="0" indent="0" algn="l" rtl="0">
              <a:spcBef>
                <a:spcPts val="0"/>
              </a:spcBef>
              <a:spcAft>
                <a:spcPts val="0"/>
              </a:spcAft>
              <a:buClr>
                <a:schemeClr val="dk1"/>
              </a:buClr>
              <a:buSzPts val="1100"/>
              <a:buFont typeface="Arial"/>
              <a:buNone/>
            </a:pPr>
            <a:endParaRPr>
              <a:highlight>
                <a:srgbClr val="FFFF00"/>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500">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None/>
            </a:pPr>
            <a:endParaRPr>
              <a:solidFill>
                <a:srgbClr val="595959"/>
              </a:solidFill>
              <a:highlight>
                <a:srgbClr val="FFFF00"/>
              </a:highlight>
            </a:endParaRPr>
          </a:p>
          <a:p>
            <a:pPr marL="0" lvl="0" indent="0" algn="l" rtl="0">
              <a:spcBef>
                <a:spcPts val="0"/>
              </a:spcBef>
              <a:spcAft>
                <a:spcPts val="0"/>
              </a:spcAft>
              <a:buNone/>
            </a:pPr>
            <a:endParaRPr/>
          </a:p>
        </p:txBody>
      </p:sp>
      <p:sp>
        <p:nvSpPr>
          <p:cNvPr id="380" name="Google Shape;380;g3613baaf018_0_55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a:extLst>
            <a:ext uri="{FF2B5EF4-FFF2-40B4-BE49-F238E27FC236}">
              <a16:creationId xmlns:a16="http://schemas.microsoft.com/office/drawing/2014/main" id="{F3099092-98B4-06D7-8814-2A606A80BD9B}"/>
            </a:ext>
          </a:extLst>
        </p:cNvPr>
        <p:cNvGrpSpPr/>
        <p:nvPr/>
      </p:nvGrpSpPr>
      <p:grpSpPr>
        <a:xfrm>
          <a:off x="0" y="0"/>
          <a:ext cx="0" cy="0"/>
          <a:chOff x="0" y="0"/>
          <a:chExt cx="0" cy="0"/>
        </a:xfrm>
      </p:grpSpPr>
      <p:sp>
        <p:nvSpPr>
          <p:cNvPr id="484" name="Google Shape;484;g317bb1c570d_0_293:notes">
            <a:extLst>
              <a:ext uri="{FF2B5EF4-FFF2-40B4-BE49-F238E27FC236}">
                <a16:creationId xmlns:a16="http://schemas.microsoft.com/office/drawing/2014/main" id="{F2DB52CE-F867-6100-D923-62EA706B3C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g317bb1c570d_0_293:notes">
            <a:extLst>
              <a:ext uri="{FF2B5EF4-FFF2-40B4-BE49-F238E27FC236}">
                <a16:creationId xmlns:a16="http://schemas.microsoft.com/office/drawing/2014/main" id="{94AB87BB-6126-D9DC-0FDF-C631D05054D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indent="0">
              <a:buNone/>
            </a:pPr>
            <a:endParaRPr lang="en-US">
              <a:highlight>
                <a:srgbClr val="FFFF00"/>
              </a:highlight>
            </a:endParaRPr>
          </a:p>
          <a:p>
            <a:pPr marL="457200" lvl="0" indent="-317500" algn="l" rtl="0">
              <a:lnSpc>
                <a:spcPct val="115000"/>
              </a:lnSpc>
              <a:spcBef>
                <a:spcPts val="0"/>
              </a:spcBef>
              <a:spcAft>
                <a:spcPts val="0"/>
              </a:spcAft>
              <a:buClr>
                <a:schemeClr val="dk1"/>
              </a:buClr>
              <a:buSzPts val="1400"/>
              <a:buChar char="•"/>
            </a:pPr>
            <a:r>
              <a:rPr lang="en-US" sz="1400"/>
              <a:t>The original TI program focused on addressing the whole-person care needs of members by incentivizing providers to integrate and coordinate PCP and BH services in the past six years.</a:t>
            </a:r>
          </a:p>
          <a:p>
            <a:pPr marL="457200" lvl="0" indent="-317500" algn="l" rtl="0">
              <a:lnSpc>
                <a:spcPct val="115000"/>
              </a:lnSpc>
              <a:spcBef>
                <a:spcPts val="0"/>
              </a:spcBef>
              <a:spcAft>
                <a:spcPts val="0"/>
              </a:spcAft>
              <a:buClr>
                <a:schemeClr val="dk1"/>
              </a:buClr>
              <a:buSzPts val="1400"/>
              <a:buChar char="•"/>
            </a:pPr>
            <a:r>
              <a:rPr lang="en-US" sz="1400"/>
              <a:t>The renewed program builds upon this with a health equity lens by adding a third dimension of coordinated whole-person care, health related social needs, and addressing health disparities prevalent within the provider’s patient population.</a:t>
            </a:r>
          </a:p>
          <a:p>
            <a:pPr marL="457200" lvl="0" indent="-317500" algn="l" rtl="0">
              <a:lnSpc>
                <a:spcPct val="115000"/>
              </a:lnSpc>
              <a:spcBef>
                <a:spcPts val="0"/>
              </a:spcBef>
              <a:spcAft>
                <a:spcPts val="0"/>
              </a:spcAft>
              <a:buClr>
                <a:schemeClr val="dk1"/>
              </a:buClr>
              <a:buSzPts val="1400"/>
              <a:buChar char="•"/>
            </a:pPr>
            <a:r>
              <a:rPr lang="en-US" sz="1400"/>
              <a:t>All participants will:</a:t>
            </a:r>
          </a:p>
          <a:p>
            <a:pPr marL="914400" lvl="1" indent="-317500" algn="l" rtl="0">
              <a:lnSpc>
                <a:spcPct val="115000"/>
              </a:lnSpc>
              <a:spcBef>
                <a:spcPts val="0"/>
              </a:spcBef>
              <a:spcAft>
                <a:spcPts val="0"/>
              </a:spcAft>
              <a:buClr>
                <a:schemeClr val="dk1"/>
              </a:buClr>
              <a:buSzPts val="1400"/>
              <a:buFont typeface="Arial"/>
              <a:buChar char="o"/>
            </a:pPr>
            <a:r>
              <a:rPr lang="en-US" sz="1400"/>
              <a:t>Screen and refer members to community services using the Community Cares platform or other coordination protocols</a:t>
            </a:r>
          </a:p>
          <a:p>
            <a:pPr marL="914400" lvl="1" indent="-317500" algn="l" rtl="0">
              <a:lnSpc>
                <a:spcPct val="115000"/>
              </a:lnSpc>
              <a:spcBef>
                <a:spcPts val="0"/>
              </a:spcBef>
              <a:spcAft>
                <a:spcPts val="0"/>
              </a:spcAft>
              <a:buClr>
                <a:schemeClr val="dk1"/>
              </a:buClr>
              <a:buSzPts val="1400"/>
              <a:buFont typeface="Calibri"/>
              <a:buChar char="o"/>
            </a:pPr>
            <a:r>
              <a:rPr lang="en-US" sz="1400"/>
              <a:t>Develop cultural competency training and protocols in line with the national CLAS standards </a:t>
            </a:r>
          </a:p>
          <a:p>
            <a:pPr marL="914400" lvl="1" indent="-317500" algn="l" rtl="0">
              <a:lnSpc>
                <a:spcPct val="115000"/>
              </a:lnSpc>
              <a:spcBef>
                <a:spcPts val="0"/>
              </a:spcBef>
              <a:spcAft>
                <a:spcPts val="0"/>
              </a:spcAft>
              <a:buClr>
                <a:srgbClr val="2C2C2C"/>
              </a:buClr>
              <a:buSzPts val="1400"/>
              <a:buFont typeface="Courier New"/>
              <a:buChar char="o"/>
            </a:pPr>
            <a:r>
              <a:rPr lang="en-US" sz="1400"/>
              <a:t>Identify and address health inequities to improve all members’ well-being statewide</a:t>
            </a:r>
          </a:p>
          <a:p>
            <a:pPr marL="457200" lvl="0" indent="-317500" algn="l" rtl="0">
              <a:lnSpc>
                <a:spcPct val="115000"/>
              </a:lnSpc>
              <a:spcBef>
                <a:spcPts val="0"/>
              </a:spcBef>
              <a:spcAft>
                <a:spcPts val="0"/>
              </a:spcAft>
              <a:buClr>
                <a:srgbClr val="2C2C2C"/>
              </a:buClr>
              <a:buSzPts val="1400"/>
              <a:buChar char="•"/>
            </a:pPr>
            <a:r>
              <a:rPr lang="en-US" sz="1400"/>
              <a:t>To address health inequities exacerbated by the COVID-19 pandemic, PCP participants will also screen and coordinate referrals for newborn caregivers for depression, and Peds PCP participants will place dental varnish in-house and ensure the member is connected with a dentist. </a:t>
            </a:r>
          </a:p>
          <a:p>
            <a:pPr marL="457200" lvl="0" indent="-317500" algn="l" rtl="0">
              <a:lnSpc>
                <a:spcPct val="115000"/>
              </a:lnSpc>
              <a:spcBef>
                <a:spcPts val="0"/>
              </a:spcBef>
              <a:spcAft>
                <a:spcPts val="0"/>
              </a:spcAft>
              <a:buClr>
                <a:srgbClr val="2C2C2C"/>
              </a:buClr>
              <a:buSzPts val="1400"/>
              <a:buChar char="•"/>
            </a:pPr>
            <a:r>
              <a:rPr lang="en-US" sz="1400"/>
              <a:t>Justice clinics will also focus on tobacco cessation programming and connecting with incarcerated individuals to coordinate services upon their reentry to the community.</a:t>
            </a:r>
          </a:p>
        </p:txBody>
      </p:sp>
      <p:sp>
        <p:nvSpPr>
          <p:cNvPr id="486" name="Google Shape;486;g317bb1c570d_0_293:notes">
            <a:extLst>
              <a:ext uri="{FF2B5EF4-FFF2-40B4-BE49-F238E27FC236}">
                <a16:creationId xmlns:a16="http://schemas.microsoft.com/office/drawing/2014/main" id="{3CE85C47-081D-8DA7-8371-178809294A71}"/>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extLst>
      <p:ext uri="{BB962C8B-B14F-4D97-AF65-F5344CB8AC3E}">
        <p14:creationId xmlns:p14="http://schemas.microsoft.com/office/powerpoint/2010/main" val="3475086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FAB726A5-CCB5-B3B5-D844-B043531AE863}"/>
            </a:ext>
          </a:extLst>
        </p:cNvPr>
        <p:cNvGrpSpPr/>
        <p:nvPr/>
      </p:nvGrpSpPr>
      <p:grpSpPr>
        <a:xfrm>
          <a:off x="0" y="0"/>
          <a:ext cx="0" cy="0"/>
          <a:chOff x="0" y="0"/>
          <a:chExt cx="0" cy="0"/>
        </a:xfrm>
      </p:grpSpPr>
      <p:sp>
        <p:nvSpPr>
          <p:cNvPr id="222" name="Google Shape;222;g306ff640d55_0_236:notes">
            <a:extLst>
              <a:ext uri="{FF2B5EF4-FFF2-40B4-BE49-F238E27FC236}">
                <a16:creationId xmlns:a16="http://schemas.microsoft.com/office/drawing/2014/main" id="{1922D8B8-8E1F-EFCC-C3D6-CFD12302FE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06ff640d55_0_236:notes">
            <a:extLst>
              <a:ext uri="{FF2B5EF4-FFF2-40B4-BE49-F238E27FC236}">
                <a16:creationId xmlns:a16="http://schemas.microsoft.com/office/drawing/2014/main" id="{1909082F-98A4-DB44-17AF-88787282EE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3731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367ca04332d_0_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367ca04332d_0_6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g367ca04332d_0_6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367ca04332d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367ca04332d_0_6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8" name="Google Shape;718;g367ca04332d_0_65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613baaf01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613baaf018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endParaRPr>
              <a:solidFill>
                <a:srgbClr val="222222"/>
              </a:solidFill>
              <a:highlight>
                <a:srgbClr val="FFFFFF"/>
              </a:highlight>
            </a:endParaRPr>
          </a:p>
          <a:p>
            <a:pPr marL="457200" lvl="0" indent="0" algn="l" rtl="0">
              <a:spcBef>
                <a:spcPts val="1000"/>
              </a:spcBef>
              <a:spcAft>
                <a:spcPts val="0"/>
              </a:spcAft>
              <a:buNone/>
            </a:pPr>
            <a:r>
              <a:rPr lang="en-US"/>
              <a:t>This slide does a great job of showing visually the regulatory text and regulatory bodies that the waiver and SP “vehicles” must meet and go through before approval. </a:t>
            </a:r>
            <a:endParaRPr/>
          </a:p>
          <a:p>
            <a:pPr marL="457200" lvl="1" indent="0" algn="l" rtl="0">
              <a:spcBef>
                <a:spcPts val="0"/>
              </a:spcBef>
              <a:spcAft>
                <a:spcPts val="0"/>
              </a:spcAft>
              <a:buClr>
                <a:srgbClr val="222222"/>
              </a:buClr>
              <a:buSzPts val="1400"/>
              <a:buNone/>
            </a:pPr>
            <a:endParaRPr/>
          </a:p>
          <a:p>
            <a:pPr marL="457200" lvl="1" indent="0" algn="l" rtl="0">
              <a:spcBef>
                <a:spcPts val="0"/>
              </a:spcBef>
              <a:spcAft>
                <a:spcPts val="0"/>
              </a:spcAft>
              <a:buClr>
                <a:srgbClr val="222222"/>
              </a:buClr>
              <a:buSzPts val="1400"/>
              <a:buNone/>
            </a:pPr>
            <a:r>
              <a:rPr lang="en-US"/>
              <a:t>On the top here we have some of the rules and regulations that govern out program (federal reg, state law, state rule), and then we have our AHCCCS contracts and policies, which fall under that. </a:t>
            </a:r>
            <a:endParaRPr/>
          </a:p>
          <a:p>
            <a:pPr marL="457200" lvl="1" indent="0" algn="l" rtl="0">
              <a:spcBef>
                <a:spcPts val="0"/>
              </a:spcBef>
              <a:spcAft>
                <a:spcPts val="0"/>
              </a:spcAft>
              <a:buClr>
                <a:srgbClr val="222222"/>
              </a:buClr>
              <a:buSzPts val="1400"/>
              <a:buNone/>
            </a:pPr>
            <a:endParaRPr/>
          </a:p>
          <a:p>
            <a:pPr marL="457200" lvl="0" indent="0" algn="l" rtl="0">
              <a:spcBef>
                <a:spcPts val="0"/>
              </a:spcBef>
              <a:spcAft>
                <a:spcPts val="0"/>
              </a:spcAft>
              <a:buNone/>
            </a:pPr>
            <a:r>
              <a:rPr lang="en-US"/>
              <a:t>On the bottom, we have the entities that help AHCCCS oversee compliance with these rules and regulations (starting with CMS, GO, AHCCCS), all the way down to our MCO and provider partners.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16aa5f7144b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16aa5f7144b_0_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buClr>
                <a:schemeClr val="dk1"/>
              </a:buClr>
              <a:buNone/>
            </a:pPr>
            <a:endParaRPr lang="en-US">
              <a:highlight>
                <a:srgbClr val="FFFF00"/>
              </a:highlight>
            </a:endParaRPr>
          </a:p>
          <a:p>
            <a:pPr marL="0" lvl="0" indent="0" algn="l" rtl="0">
              <a:spcBef>
                <a:spcPts val="0"/>
              </a:spcBef>
              <a:spcAft>
                <a:spcPts val="0"/>
              </a:spcAft>
              <a:buClr>
                <a:schemeClr val="dk1"/>
              </a:buClr>
              <a:buSzPts val="1100"/>
              <a:buFont typeface="Arial"/>
              <a:buNone/>
            </a:pPr>
            <a:endParaRPr>
              <a:highlight>
                <a:srgbClr val="FFFF00"/>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400">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None/>
            </a:pPr>
            <a:endParaRPr>
              <a:solidFill>
                <a:srgbClr val="595959"/>
              </a:solidFill>
              <a:highlight>
                <a:srgbClr val="FFFF00"/>
              </a:highlight>
            </a:endParaRPr>
          </a:p>
          <a:p>
            <a:pPr marL="0" lvl="0" indent="0" algn="l" rtl="0">
              <a:spcBef>
                <a:spcPts val="0"/>
              </a:spcBef>
              <a:spcAft>
                <a:spcPts val="0"/>
              </a:spcAft>
              <a:buNone/>
            </a:pPr>
            <a:endParaRPr>
              <a:solidFill>
                <a:srgbClr val="595959"/>
              </a:solidFill>
              <a:highlight>
                <a:srgbClr val="FFFF00"/>
              </a:highlight>
            </a:endParaRPr>
          </a:p>
          <a:p>
            <a:pPr marL="457200" lvl="1" indent="0" algn="l" rtl="0">
              <a:spcBef>
                <a:spcPts val="0"/>
              </a:spcBef>
              <a:spcAft>
                <a:spcPts val="0"/>
              </a:spcAft>
              <a:buClr>
                <a:srgbClr val="595959"/>
              </a:buClr>
              <a:buSzPts val="1400"/>
              <a:buNone/>
            </a:pPr>
            <a:endParaRPr b="1">
              <a:solidFill>
                <a:srgbClr val="595959"/>
              </a:solidFill>
              <a:highlight>
                <a:srgbClr val="FFFF00"/>
              </a:highlight>
            </a:endParaRPr>
          </a:p>
          <a:p>
            <a:pPr marL="457200" lvl="1" indent="0" algn="l" rtl="0">
              <a:spcBef>
                <a:spcPts val="0"/>
              </a:spcBef>
              <a:spcAft>
                <a:spcPts val="0"/>
              </a:spcAft>
              <a:buClr>
                <a:srgbClr val="595959"/>
              </a:buClr>
              <a:buSzPts val="1400"/>
              <a:buNone/>
            </a:pPr>
            <a:endParaRPr b="1">
              <a:solidFill>
                <a:srgbClr val="595959"/>
              </a:solidFill>
              <a:highlight>
                <a:srgbClr val="FFFF00"/>
              </a:highlight>
            </a:endParaRPr>
          </a:p>
          <a:p>
            <a:pPr marL="0" lvl="0" indent="0" algn="l" rtl="0">
              <a:spcBef>
                <a:spcPts val="0"/>
              </a:spcBef>
              <a:spcAft>
                <a:spcPts val="0"/>
              </a:spcAft>
              <a:buNone/>
            </a:pPr>
            <a:endParaRPr/>
          </a:p>
        </p:txBody>
      </p:sp>
      <p:sp>
        <p:nvSpPr>
          <p:cNvPr id="463" name="Google Shape;463;g16aa5f7144b_0_6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d3ab894f84_0_1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lvl="0" indent="-317500" algn="l" rtl="0">
              <a:spcBef>
                <a:spcPts val="0"/>
              </a:spcBef>
              <a:spcAft>
                <a:spcPts val="0"/>
              </a:spcAft>
              <a:buChar char="●"/>
            </a:pPr>
            <a:endParaRPr lang="en-US"/>
          </a:p>
        </p:txBody>
      </p:sp>
      <p:sp>
        <p:nvSpPr>
          <p:cNvPr id="403" name="Google Shape;403;g1d3ab894f84_0_153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F875A0D5-55F4-1F1D-F1CC-E03EBA1FF2CC}"/>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5D617B50-85B8-C9B9-8EC4-549E051979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B8A7210B-1650-B5B4-DA99-6B8150019A1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1100"/>
              <a:buNone/>
            </a:pPr>
            <a:endParaRPr lang="en-US"/>
          </a:p>
        </p:txBody>
      </p:sp>
      <p:sp>
        <p:nvSpPr>
          <p:cNvPr id="403" name="Google Shape;403;g1d3ab894f84_0_1531:notes">
            <a:extLst>
              <a:ext uri="{FF2B5EF4-FFF2-40B4-BE49-F238E27FC236}">
                <a16:creationId xmlns:a16="http://schemas.microsoft.com/office/drawing/2014/main" id="{44471286-5094-FA9B-32B8-4E0D72DFD7D3}"/>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300589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5ef8f85a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f8f85a3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highlight>
                <a:srgbClr val="FFFF00"/>
              </a:highligh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400">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Clr>
                <a:schemeClr val="dk1"/>
              </a:buClr>
              <a:buSzPts val="1100"/>
              <a:buFont typeface="Arial"/>
              <a:buNone/>
            </a:pPr>
            <a:endParaRPr>
              <a:solidFill>
                <a:srgbClr val="595959"/>
              </a:solidFill>
              <a:highlight>
                <a:srgbClr val="FFFF00"/>
              </a:highlight>
            </a:endParaRPr>
          </a:p>
          <a:p>
            <a:pPr marL="0" lvl="0" indent="0" algn="l" rtl="0">
              <a:spcBef>
                <a:spcPts val="0"/>
              </a:spcBef>
              <a:spcAft>
                <a:spcPts val="0"/>
              </a:spcAft>
              <a:buNone/>
            </a:pPr>
            <a:endParaRPr>
              <a:solidFill>
                <a:srgbClr val="595959"/>
              </a:solidFill>
              <a:highlight>
                <a:srgbClr val="FFFF00"/>
              </a:highlight>
            </a:endParaRPr>
          </a:p>
          <a:p>
            <a:pPr marL="0" lvl="0" indent="0" algn="l" rtl="0">
              <a:spcBef>
                <a:spcPts val="0"/>
              </a:spcBef>
              <a:spcAft>
                <a:spcPts val="0"/>
              </a:spcAft>
              <a:buNone/>
            </a:pPr>
            <a:endParaRPr>
              <a:solidFill>
                <a:srgbClr val="595959"/>
              </a:solidFill>
              <a:highlight>
                <a:srgbClr val="FFFF00"/>
              </a:highlight>
            </a:endParaRPr>
          </a:p>
          <a:p>
            <a:pPr marL="457200" lvl="1" indent="0" algn="l" rtl="0">
              <a:spcBef>
                <a:spcPts val="0"/>
              </a:spcBef>
              <a:spcAft>
                <a:spcPts val="0"/>
              </a:spcAft>
              <a:buClr>
                <a:srgbClr val="595959"/>
              </a:buClr>
              <a:buSzPts val="1400"/>
              <a:buNone/>
            </a:pPr>
            <a:endParaRPr>
              <a:solidFill>
                <a:srgbClr val="595959"/>
              </a:solidFill>
              <a:highlight>
                <a:srgbClr val="FFFF00"/>
              </a:highlight>
            </a:endParaRPr>
          </a:p>
          <a:p>
            <a:pPr marL="457200" lvl="1" indent="0" algn="l" rtl="0">
              <a:spcBef>
                <a:spcPts val="0"/>
              </a:spcBef>
              <a:spcAft>
                <a:spcPts val="0"/>
              </a:spcAft>
              <a:buClr>
                <a:srgbClr val="595959"/>
              </a:buClr>
              <a:buSzPts val="1400"/>
              <a:buNone/>
            </a:pPr>
            <a:endParaRPr b="1">
              <a:solidFill>
                <a:srgbClr val="595959"/>
              </a:solidFill>
              <a:highlight>
                <a:srgbClr val="FFFF00"/>
              </a:highlight>
            </a:endParaRPr>
          </a:p>
        </p:txBody>
      </p:sp>
      <p:sp>
        <p:nvSpPr>
          <p:cNvPr id="417" name="Google Shape;417;g35ef8f85a3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851A0C63-9315-C040-F95F-FD1394C921CA}"/>
            </a:ext>
          </a:extLst>
        </p:cNvPr>
        <p:cNvGrpSpPr/>
        <p:nvPr/>
      </p:nvGrpSpPr>
      <p:grpSpPr>
        <a:xfrm>
          <a:off x="0" y="0"/>
          <a:ext cx="0" cy="0"/>
          <a:chOff x="0" y="0"/>
          <a:chExt cx="0" cy="0"/>
        </a:xfrm>
      </p:grpSpPr>
      <p:sp>
        <p:nvSpPr>
          <p:cNvPr id="401" name="Google Shape;401;g1d3ab894f84_0_1531:notes">
            <a:extLst>
              <a:ext uri="{FF2B5EF4-FFF2-40B4-BE49-F238E27FC236}">
                <a16:creationId xmlns:a16="http://schemas.microsoft.com/office/drawing/2014/main" id="{A1CA5EF8-F5CD-08DC-6E1F-B9BBA0DF9F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d3ab894f84_0_1531:notes">
            <a:extLst>
              <a:ext uri="{FF2B5EF4-FFF2-40B4-BE49-F238E27FC236}">
                <a16:creationId xmlns:a16="http://schemas.microsoft.com/office/drawing/2014/main" id="{CBE85A84-8274-EF94-5BDB-38FEBEB6F48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buSzPts val="1100"/>
              <a:buChar char="•"/>
            </a:pPr>
            <a:endParaRPr lang="en-US">
              <a:highlight>
                <a:srgbClr val="FFFFFF"/>
              </a:highlight>
            </a:endParaRPr>
          </a:p>
          <a:p>
            <a:pPr marL="171450" indent="-171450">
              <a:lnSpc>
                <a:spcPct val="110000"/>
              </a:lnSpc>
              <a:buSzPts val="1100"/>
              <a:buChar char="•"/>
            </a:pPr>
            <a:r>
              <a:rPr lang="en-US">
                <a:solidFill>
                  <a:srgbClr val="000000"/>
                </a:solidFill>
                <a:highlight>
                  <a:srgbClr val="FFFFFF"/>
                </a:highlight>
              </a:rPr>
              <a:t>Arizona's current renewal is expected to see minimal impact due to transitional savings. </a:t>
            </a:r>
          </a:p>
          <a:p>
            <a:pPr marL="171450" indent="-171450">
              <a:lnSpc>
                <a:spcPct val="110000"/>
              </a:lnSpc>
              <a:spcAft>
                <a:spcPts val="900"/>
              </a:spcAft>
              <a:buSzPts val="1100"/>
              <a:buChar char="•"/>
            </a:pPr>
            <a:r>
              <a:rPr lang="en-US">
                <a:solidFill>
                  <a:srgbClr val="000000"/>
                </a:solidFill>
                <a:highlight>
                  <a:srgbClr val="FFFFFF"/>
                </a:highlight>
              </a:rPr>
              <a:t>Future waiver proposals will require more rigorous financial analysis and planning to meet new federal requirements.</a:t>
            </a:r>
            <a:endParaRPr lang="en-US"/>
          </a:p>
          <a:p>
            <a:pPr marL="171450" indent="-171450">
              <a:lnSpc>
                <a:spcPct val="110000"/>
              </a:lnSpc>
              <a:spcAft>
                <a:spcPts val="900"/>
              </a:spcAft>
              <a:buSzPts val="1100"/>
              <a:buChar char="•"/>
            </a:pPr>
            <a:endParaRPr lang="en-US">
              <a:solidFill>
                <a:srgbClr val="000000"/>
              </a:solidFill>
              <a:highlight>
                <a:srgbClr val="FFFFFF"/>
              </a:highlight>
            </a:endParaRPr>
          </a:p>
        </p:txBody>
      </p:sp>
      <p:sp>
        <p:nvSpPr>
          <p:cNvPr id="403" name="Google Shape;403;g1d3ab894f84_0_1531:notes">
            <a:extLst>
              <a:ext uri="{FF2B5EF4-FFF2-40B4-BE49-F238E27FC236}">
                <a16:creationId xmlns:a16="http://schemas.microsoft.com/office/drawing/2014/main" id="{C4BBFC08-3427-E311-C961-E8F793F55980}"/>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37752568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reserve="1">
  <p:cSld name="Title Slide 1">
    <p:bg>
      <p:bgPr>
        <a:solidFill>
          <a:srgbClr val="36999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10" name="Google Shape;10;p2"/>
          <p:cNvSpPr txBox="1">
            <a:spLocks noGrp="1"/>
          </p:cNvSpPr>
          <p:nvPr>
            <p:ph type="title"/>
          </p:nvPr>
        </p:nvSpPr>
        <p:spPr>
          <a:xfrm>
            <a:off x="2513100" y="2741400"/>
            <a:ext cx="6319200" cy="109905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2900"/>
              <a:buFont typeface="Lexend"/>
              <a:buNone/>
              <a:defRPr sz="2900" b="1">
                <a:solidFill>
                  <a:schemeClr val="l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1" name="Google Shape;11;p2"/>
          <p:cNvSpPr txBox="1">
            <a:spLocks noGrp="1"/>
          </p:cNvSpPr>
          <p:nvPr>
            <p:ph type="title" idx="2"/>
          </p:nvPr>
        </p:nvSpPr>
        <p:spPr>
          <a:xfrm>
            <a:off x="2513100" y="3923800"/>
            <a:ext cx="6319200" cy="109905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200"/>
              <a:buNone/>
              <a:defRPr sz="2200" b="0">
                <a:solidFill>
                  <a:schemeClr val="lt1"/>
                </a:solidFill>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2" name="Google Shape;12;p2"/>
          <p:cNvPicPr preferRelativeResize="0"/>
          <p:nvPr/>
        </p:nvPicPr>
        <p:blipFill rotWithShape="1">
          <a:blip r:embed="rId3">
            <a:alphaModFix/>
          </a:blip>
          <a:srcRect b="12732"/>
          <a:stretch/>
        </p:blipFill>
        <p:spPr>
          <a:xfrm>
            <a:off x="3424738" y="1138750"/>
            <a:ext cx="4495923" cy="1433000"/>
          </a:xfrm>
          <a:prstGeom prst="rect">
            <a:avLst/>
          </a:prstGeom>
          <a:noFill/>
          <a:ln>
            <a:noFill/>
          </a:ln>
        </p:spPr>
      </p:pic>
    </p:spTree>
    <p:extLst>
      <p:ext uri="{BB962C8B-B14F-4D97-AF65-F5344CB8AC3E}">
        <p14:creationId xmlns:p14="http://schemas.microsoft.com/office/powerpoint/2010/main" val="3067538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 Body 3R" preserve="1">
  <p:cSld name="Photo + Body 3R">
    <p:spTree>
      <p:nvGrpSpPr>
        <p:cNvPr id="1" name="Shape 78"/>
        <p:cNvGrpSpPr/>
        <p:nvPr/>
      </p:nvGrpSpPr>
      <p:grpSpPr>
        <a:xfrm>
          <a:off x="0" y="0"/>
          <a:ext cx="0" cy="0"/>
          <a:chOff x="0" y="0"/>
          <a:chExt cx="0" cy="0"/>
        </a:xfrm>
      </p:grpSpPr>
      <p:sp>
        <p:nvSpPr>
          <p:cNvPr id="80" name="Google Shape;80;p13"/>
          <p:cNvSpPr/>
          <p:nvPr/>
        </p:nvSpPr>
        <p:spPr>
          <a:xfrm>
            <a:off x="5466900" y="0"/>
            <a:ext cx="3724800" cy="51480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 name="Google Shape;82;p13"/>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83" name="Google Shape;83;p13"/>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84" name="Google Shape;84;p13"/>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20DC00AD-2A55-9C60-56F1-544615E46DB0}"/>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CE961000-F393-B89A-70A0-3431658B60BD}"/>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1"/>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262063"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94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 Body 1L" preserve="1">
  <p:cSld name="Photo + Body 1L">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4219575" y="215875"/>
            <a:ext cx="4612800" cy="12615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5" name="Google Shape;45;p8"/>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2"/>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6" name="Google Shape;46;p8"/>
          <p:cNvSpPr/>
          <p:nvPr/>
        </p:nvSpPr>
        <p:spPr>
          <a:xfrm>
            <a:off x="0" y="0"/>
            <a:ext cx="3724800" cy="51480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7" name="Google Shape;47;p8"/>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48" name="Google Shape;48;p8"/>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49" name="Google Shape;49;p8"/>
          <p:cNvPicPr preferRelativeResize="0"/>
          <p:nvPr/>
        </p:nvPicPr>
        <p:blipFill>
          <a:blip r:embed="rId3">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1597725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 Body 1R" preserve="1">
  <p:cSld name="Photo + Body 1R">
    <p:spTree>
      <p:nvGrpSpPr>
        <p:cNvPr id="1" name="Shape 50"/>
        <p:cNvGrpSpPr/>
        <p:nvPr/>
      </p:nvGrpSpPr>
      <p:grpSpPr>
        <a:xfrm>
          <a:off x="0" y="0"/>
          <a:ext cx="0" cy="0"/>
          <a:chOff x="0" y="0"/>
          <a:chExt cx="0" cy="0"/>
        </a:xfrm>
      </p:grpSpPr>
      <p:sp>
        <p:nvSpPr>
          <p:cNvPr id="52" name="Google Shape;52;p9"/>
          <p:cNvSpPr/>
          <p:nvPr/>
        </p:nvSpPr>
        <p:spPr>
          <a:xfrm>
            <a:off x="5466900" y="0"/>
            <a:ext cx="3724800" cy="51480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4" name="Google Shape;54;p9"/>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55" name="Google Shape;55;p9"/>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56" name="Google Shape;56;p9"/>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44;p8">
            <a:extLst>
              <a:ext uri="{FF2B5EF4-FFF2-40B4-BE49-F238E27FC236}">
                <a16:creationId xmlns:a16="http://schemas.microsoft.com/office/drawing/2014/main" id="{F1BB52A8-5C1D-0822-F443-AD3997CE3D46}"/>
              </a:ext>
            </a:extLst>
          </p:cNvPr>
          <p:cNvSpPr txBox="1">
            <a:spLocks noGrp="1"/>
          </p:cNvSpPr>
          <p:nvPr>
            <p:ph type="title"/>
          </p:nvPr>
        </p:nvSpPr>
        <p:spPr>
          <a:xfrm>
            <a:off x="349450" y="215875"/>
            <a:ext cx="4612800" cy="12615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45;p8">
            <a:extLst>
              <a:ext uri="{FF2B5EF4-FFF2-40B4-BE49-F238E27FC236}">
                <a16:creationId xmlns:a16="http://schemas.microsoft.com/office/drawing/2014/main" id="{CE9DF636-B0A0-8731-3A48-40B757ECBB3A}"/>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2"/>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5142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 Body 4L" preserve="1">
  <p:cSld name="Photo + Body 4L">
    <p:spTree>
      <p:nvGrpSpPr>
        <p:cNvPr id="1" name="Shape 85"/>
        <p:cNvGrpSpPr/>
        <p:nvPr/>
      </p:nvGrpSpPr>
      <p:grpSpPr>
        <a:xfrm>
          <a:off x="0" y="0"/>
          <a:ext cx="0" cy="0"/>
          <a:chOff x="0" y="0"/>
          <a:chExt cx="0" cy="0"/>
        </a:xfrm>
      </p:grpSpPr>
      <p:sp>
        <p:nvSpPr>
          <p:cNvPr id="87" name="Google Shape;87;p14"/>
          <p:cNvSpPr/>
          <p:nvPr/>
        </p:nvSpPr>
        <p:spPr>
          <a:xfrm>
            <a:off x="-30925" y="-25"/>
            <a:ext cx="3724800" cy="5143499"/>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9" name="Google Shape;89;p14"/>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90" name="Google Shape;90;p14"/>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91" name="Google Shape;91;p14"/>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2D41E975-C68C-7D99-CC28-5E8B8E0D2574}"/>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4"/>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E1650FA0-B32D-6600-28B2-3CDCF2A45435}"/>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4"/>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835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 Body 4R" preserve="1">
  <p:cSld name="Photo + Body 4R">
    <p:spTree>
      <p:nvGrpSpPr>
        <p:cNvPr id="1" name="Shape 92"/>
        <p:cNvGrpSpPr/>
        <p:nvPr/>
      </p:nvGrpSpPr>
      <p:grpSpPr>
        <a:xfrm>
          <a:off x="0" y="0"/>
          <a:ext cx="0" cy="0"/>
          <a:chOff x="0" y="0"/>
          <a:chExt cx="0" cy="0"/>
        </a:xfrm>
      </p:grpSpPr>
      <p:sp>
        <p:nvSpPr>
          <p:cNvPr id="94" name="Google Shape;94;p15"/>
          <p:cNvSpPr/>
          <p:nvPr/>
        </p:nvSpPr>
        <p:spPr>
          <a:xfrm>
            <a:off x="5466900" y="0"/>
            <a:ext cx="37248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6" name="Google Shape;96;p15"/>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97" name="Google Shape;97;p15"/>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98" name="Google Shape;98;p15"/>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4" name="Google Shape;58;p10">
            <a:extLst>
              <a:ext uri="{FF2B5EF4-FFF2-40B4-BE49-F238E27FC236}">
                <a16:creationId xmlns:a16="http://schemas.microsoft.com/office/drawing/2014/main" id="{B260D448-4DD1-6240-B111-B02BDEFBD18B}"/>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4"/>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2" name="Google Shape;60;p10">
            <a:extLst>
              <a:ext uri="{FF2B5EF4-FFF2-40B4-BE49-F238E27FC236}">
                <a16:creationId xmlns:a16="http://schemas.microsoft.com/office/drawing/2014/main" id="{B421375F-4B0F-81BD-EBC4-F7EB74930CF2}"/>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4"/>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7439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 + Body 5L" preserve="1">
  <p:cSld name="Photo + Body 5L">
    <p:spTree>
      <p:nvGrpSpPr>
        <p:cNvPr id="1" name="Shape 99"/>
        <p:cNvGrpSpPr/>
        <p:nvPr/>
      </p:nvGrpSpPr>
      <p:grpSpPr>
        <a:xfrm>
          <a:off x="0" y="0"/>
          <a:ext cx="0" cy="0"/>
          <a:chOff x="0" y="0"/>
          <a:chExt cx="0" cy="0"/>
        </a:xfrm>
      </p:grpSpPr>
      <p:sp>
        <p:nvSpPr>
          <p:cNvPr id="101" name="Google Shape;101;p16"/>
          <p:cNvSpPr/>
          <p:nvPr/>
        </p:nvSpPr>
        <p:spPr>
          <a:xfrm>
            <a:off x="-30925" y="0"/>
            <a:ext cx="37248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3" name="Google Shape;103;p16"/>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104" name="Google Shape;104;p16"/>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105" name="Google Shape;105;p16"/>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96A1260D-6518-9C6B-359C-8AFB461688C7}"/>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5"/>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0066F95D-47EA-1F80-954D-C468AE9EDB49}"/>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5"/>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928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to + Body 5R" preserve="1">
  <p:cSld name="Photo + Body 5R">
    <p:spTree>
      <p:nvGrpSpPr>
        <p:cNvPr id="1" name="Shape 106"/>
        <p:cNvGrpSpPr/>
        <p:nvPr/>
      </p:nvGrpSpPr>
      <p:grpSpPr>
        <a:xfrm>
          <a:off x="0" y="0"/>
          <a:ext cx="0" cy="0"/>
          <a:chOff x="0" y="0"/>
          <a:chExt cx="0" cy="0"/>
        </a:xfrm>
      </p:grpSpPr>
      <p:sp>
        <p:nvSpPr>
          <p:cNvPr id="108" name="Google Shape;108;p17"/>
          <p:cNvSpPr/>
          <p:nvPr/>
        </p:nvSpPr>
        <p:spPr>
          <a:xfrm>
            <a:off x="5466900" y="0"/>
            <a:ext cx="37248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0" name="Google Shape;110;p17"/>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111" name="Google Shape;111;p17"/>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112" name="Google Shape;112;p17"/>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92E2DBCB-6B3F-1714-141F-BBEDF1F94E0E}"/>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5"/>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56754297-2EE6-EB52-5EBD-1ED7533E843C}"/>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5"/>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583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unset-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320311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urquois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
        <p:nvSpPr>
          <p:cNvPr id="2" name="Text Placeholder 2">
            <a:extLst>
              <a:ext uri="{FF2B5EF4-FFF2-40B4-BE49-F238E27FC236}">
                <a16:creationId xmlns:a16="http://schemas.microsoft.com/office/drawing/2014/main" id="{FE257704-0DF9-D534-A7F8-DA0A57B08367}"/>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9727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Magenta-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6"/>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ct val="115000"/>
              <a:buFont typeface="Times New Roman" panose="02020603050405020304" pitchFamily="18" charset="0"/>
              <a:buChar char="●"/>
              <a:defRPr kumimoji="0" lang="en-US" sz="1800" b="0" i="0" u="none" strike="noStrike" kern="1200" cap="none" spc="0" normalizeH="0" baseline="0" dirty="0" smtClean="0">
                <a:ln>
                  <a:noFill/>
                </a:ln>
                <a:solidFill>
                  <a:srgbClr val="414042"/>
                </a:solidFill>
                <a:effectLst/>
                <a:uLnTx/>
                <a:uFillTx/>
                <a:latin typeface="Lexend" pitchFamily="2" charset="0"/>
                <a:ea typeface="+mn-ea"/>
                <a:cs typeface="+mn-cs"/>
              </a:defRPr>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2"/>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6"/>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6"/>
            </a:solidFill>
            <a:prstDash val="solid"/>
            <a:round/>
            <a:headEnd type="none" w="med" len="med"/>
            <a:tailEnd type="none" w="med" len="med"/>
          </a:ln>
        </p:spPr>
      </p:cxnSp>
    </p:spTree>
    <p:extLst>
      <p:ext uri="{BB962C8B-B14F-4D97-AF65-F5344CB8AC3E}">
        <p14:creationId xmlns:p14="http://schemas.microsoft.com/office/powerpoint/2010/main" val="48827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Copper" preserve="1">
  <p:cSld name="Title and Body Copper">
    <p:spTree>
      <p:nvGrpSpPr>
        <p:cNvPr id="1" name="Shape 13"/>
        <p:cNvGrpSpPr/>
        <p:nvPr/>
      </p:nvGrpSpPr>
      <p:grpSpPr>
        <a:xfrm>
          <a:off x="0" y="0"/>
          <a:ext cx="0" cy="0"/>
          <a:chOff x="0" y="0"/>
          <a:chExt cx="0" cy="0"/>
        </a:xfrm>
      </p:grpSpPr>
      <p:pic>
        <p:nvPicPr>
          <p:cNvPr id="16" name="Google Shape;16;p3"/>
          <p:cNvPicPr preferRelativeResize="0"/>
          <p:nvPr/>
        </p:nvPicPr>
        <p:blipFill rotWithShape="1">
          <a:blip r:embed="rId2">
            <a:alphaModFix amt="12000"/>
          </a:blip>
          <a:srcRect r="52015"/>
          <a:stretch/>
        </p:blipFill>
        <p:spPr>
          <a:xfrm>
            <a:off x="6674584" y="0"/>
            <a:ext cx="2469417" cy="5143502"/>
          </a:xfrm>
          <a:prstGeom prst="rect">
            <a:avLst/>
          </a:prstGeom>
          <a:noFill/>
          <a:ln>
            <a:noFill/>
          </a:ln>
        </p:spPr>
      </p:pic>
      <p:sp>
        <p:nvSpPr>
          <p:cNvPr id="17" name="Google Shape;17;p3"/>
          <p:cNvSpPr/>
          <p:nvPr/>
        </p:nvSpPr>
        <p:spPr>
          <a:xfrm>
            <a:off x="-14575" y="4736425"/>
            <a:ext cx="413700" cy="413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18" name="Google Shape;18;p3"/>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B882D5C1-1E2E-90AF-9D7C-851109051691}"/>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lvl1pPr>
              <a:defRPr>
                <a:solidFill>
                  <a:schemeClr val="accent2"/>
                </a:solidFill>
              </a:defRPr>
            </a:lvl1pPr>
          </a:lstStyle>
          <a:p>
            <a:r>
              <a:rPr lang="en-US"/>
              <a:t>Click to edit Master title style</a:t>
            </a:r>
          </a:p>
        </p:txBody>
      </p:sp>
      <p:sp>
        <p:nvSpPr>
          <p:cNvPr id="5" name="Text Placeholder 2">
            <a:extLst>
              <a:ext uri="{FF2B5EF4-FFF2-40B4-BE49-F238E27FC236}">
                <a16:creationId xmlns:a16="http://schemas.microsoft.com/office/drawing/2014/main" id="{549B461F-1EB7-2561-C7CD-B11BEE5BC492}"/>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lvl1pPr>
              <a:buClr>
                <a:schemeClr val="accent2"/>
              </a:buClr>
              <a:defRPr/>
            </a:lvl1pPr>
            <a:lvl2pPr>
              <a:buClr>
                <a:schemeClr val="accent1"/>
              </a:buClr>
              <a:defRPr/>
            </a:lvl2pPr>
            <a:lvl4pPr>
              <a:buClr>
                <a:schemeClr val="accent2"/>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8992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in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4"/>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4"/>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2084881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ag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5"/>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5"/>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5"/>
            </a:solidFill>
            <a:prstDash val="solid"/>
            <a:round/>
            <a:headEnd type="none" w="med" len="med"/>
            <a:tailEnd type="none" w="med" len="med"/>
          </a:ln>
        </p:spPr>
      </p:cxnSp>
    </p:spTree>
    <p:extLst>
      <p:ext uri="{BB962C8B-B14F-4D97-AF65-F5344CB8AC3E}">
        <p14:creationId xmlns:p14="http://schemas.microsoft.com/office/powerpoint/2010/main" val="2705350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unset- 2 boxes">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
        <p:nvSpPr>
          <p:cNvPr id="7" name="Google Shape;115;p18">
            <a:extLst>
              <a:ext uri="{FF2B5EF4-FFF2-40B4-BE49-F238E27FC236}">
                <a16:creationId xmlns:a16="http://schemas.microsoft.com/office/drawing/2014/main" id="{35B5DD07-5016-0056-08CC-7509973C13AB}"/>
              </a:ext>
            </a:extLst>
          </p:cNvPr>
          <p:cNvSpPr txBox="1">
            <a:spLocks noGrp="1"/>
          </p:cNvSpPr>
          <p:nvPr>
            <p:ph type="body" idx="1"/>
          </p:nvPr>
        </p:nvSpPr>
        <p:spPr>
          <a:xfrm>
            <a:off x="311700" y="1152475"/>
            <a:ext cx="4160909"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15;p18">
            <a:extLst>
              <a:ext uri="{FF2B5EF4-FFF2-40B4-BE49-F238E27FC236}">
                <a16:creationId xmlns:a16="http://schemas.microsoft.com/office/drawing/2014/main" id="{958754A5-7132-BFCC-3606-0E0226C5CD30}"/>
              </a:ext>
            </a:extLst>
          </p:cNvPr>
          <p:cNvSpPr txBox="1">
            <a:spLocks noGrp="1"/>
          </p:cNvSpPr>
          <p:nvPr>
            <p:ph type="body" idx="10"/>
          </p:nvPr>
        </p:nvSpPr>
        <p:spPr>
          <a:xfrm>
            <a:off x="4670503" y="1152475"/>
            <a:ext cx="4160909"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2900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Turquois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
        <p:nvSpPr>
          <p:cNvPr id="2" name="Text Placeholder 2">
            <a:extLst>
              <a:ext uri="{FF2B5EF4-FFF2-40B4-BE49-F238E27FC236}">
                <a16:creationId xmlns:a16="http://schemas.microsoft.com/office/drawing/2014/main" id="{67E99983-D75B-FBB6-AD68-7A07CC3D0923}"/>
              </a:ext>
            </a:extLst>
          </p:cNvPr>
          <p:cNvSpPr>
            <a:spLocks noGrp="1"/>
          </p:cNvSpPr>
          <p:nvPr>
            <p:ph idx="1"/>
          </p:nvPr>
        </p:nvSpPr>
        <p:spPr>
          <a:xfrm>
            <a:off x="310896" y="1152144"/>
            <a:ext cx="4180787" cy="341985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2A8F4339-1269-0279-F92C-E90234EC2212}"/>
              </a:ext>
            </a:extLst>
          </p:cNvPr>
          <p:cNvSpPr>
            <a:spLocks noGrp="1"/>
          </p:cNvSpPr>
          <p:nvPr>
            <p:ph idx="10"/>
          </p:nvPr>
        </p:nvSpPr>
        <p:spPr>
          <a:xfrm>
            <a:off x="4650624" y="1152144"/>
            <a:ext cx="4180788" cy="341985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1632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o Content-Sunset">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3200821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o Content - Turquoise">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600801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o Content-Magent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6"/>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6"/>
            </a:solidFill>
            <a:prstDash val="solid"/>
            <a:round/>
            <a:headEnd type="none" w="med" len="med"/>
            <a:tailEnd type="none" w="med" len="med"/>
          </a:ln>
        </p:spPr>
      </p:cxnSp>
    </p:spTree>
    <p:extLst>
      <p:ext uri="{BB962C8B-B14F-4D97-AF65-F5344CB8AC3E}">
        <p14:creationId xmlns:p14="http://schemas.microsoft.com/office/powerpoint/2010/main" val="11931401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hapter Break Copper" preserve="1">
  <p:cSld name="Chapter Break Copper">
    <p:bg>
      <p:bgPr>
        <a:solidFill>
          <a:schemeClr val="accent2"/>
        </a:solidFill>
        <a:effectLst/>
      </p:bgPr>
    </p:bg>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9" name="Google Shape;139;p23"/>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0" name="Google Shape;140;p23"/>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698891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hapter Break Turquoise" preserve="1">
  <p:cSld name="Chapter Break Turquoise">
    <p:bg>
      <p:bgPr>
        <a:solidFill>
          <a:srgbClr val="369992"/>
        </a:solidFill>
        <a:effectLst/>
      </p:bgPr>
    </p:bg>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5" name="Google Shape;135;p2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36" name="Google Shape;136;p22"/>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6958172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pter Break Magenta" preserve="1">
  <p:cSld name="Chapter Break Magenta">
    <p:bg>
      <p:bgPr>
        <a:solidFill>
          <a:schemeClr val="accent6"/>
        </a:solidFill>
        <a:effectLst/>
      </p:bgPr>
    </p:bg>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51" name="Google Shape;151;p26"/>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744258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urquoise" preserve="1">
  <p:cSld name="Title and Body Turquoise">
    <p:spTree>
      <p:nvGrpSpPr>
        <p:cNvPr id="1" name="Shape 19"/>
        <p:cNvGrpSpPr/>
        <p:nvPr/>
      </p:nvGrpSpPr>
      <p:grpSpPr>
        <a:xfrm>
          <a:off x="0" y="0"/>
          <a:ext cx="0" cy="0"/>
          <a:chOff x="0" y="0"/>
          <a:chExt cx="0" cy="0"/>
        </a:xfrm>
      </p:grpSpPr>
      <p:pic>
        <p:nvPicPr>
          <p:cNvPr id="22" name="Google Shape;22;p4"/>
          <p:cNvPicPr preferRelativeResize="0"/>
          <p:nvPr/>
        </p:nvPicPr>
        <p:blipFill rotWithShape="1">
          <a:blip r:embed="rId2">
            <a:alphaModFix amt="12000"/>
          </a:blip>
          <a:srcRect r="51990"/>
          <a:stretch/>
        </p:blipFill>
        <p:spPr>
          <a:xfrm>
            <a:off x="6674584" y="0"/>
            <a:ext cx="2469417" cy="5143501"/>
          </a:xfrm>
          <a:prstGeom prst="rect">
            <a:avLst/>
          </a:prstGeom>
          <a:noFill/>
          <a:ln>
            <a:noFill/>
          </a:ln>
        </p:spPr>
      </p:pic>
      <p:sp>
        <p:nvSpPr>
          <p:cNvPr id="23" name="Google Shape;23;p4"/>
          <p:cNvSpPr/>
          <p:nvPr/>
        </p:nvSpPr>
        <p:spPr>
          <a:xfrm>
            <a:off x="-14575" y="4736425"/>
            <a:ext cx="413700" cy="413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24" name="Google Shape;24;p4"/>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ext Placeholder 2">
            <a:extLst>
              <a:ext uri="{FF2B5EF4-FFF2-40B4-BE49-F238E27FC236}">
                <a16:creationId xmlns:a16="http://schemas.microsoft.com/office/drawing/2014/main" id="{D1FE256C-D27B-ACC4-6D22-776A8CC794B8}"/>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B8A62383-61F5-53B1-788B-B25156999EE6}"/>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33774340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hapter Break Pine" preserve="1">
  <p:cSld name="Chapter Break Pine">
    <p:bg>
      <p:bgPr>
        <a:solidFill>
          <a:schemeClr val="accent4"/>
        </a:solidFill>
        <a:effectLst/>
      </p:bgPr>
    </p:bg>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43" name="Google Shape;143;p24"/>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4" name="Google Shape;144;p24"/>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4068170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hapter Break Sage" preserve="1">
  <p:cSld name="Chapter Break Sage">
    <p:bg>
      <p:bgPr>
        <a:solidFill>
          <a:schemeClr val="accent5"/>
        </a:solidFill>
        <a:effectLst/>
      </p:bgPr>
    </p:bg>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47" name="Google Shape;147;p25"/>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8" name="Google Shape;148;p25"/>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634577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apter Break Copper 2" preserve="1">
  <p:cSld name="Chapter Break Copper 2">
    <p:bg>
      <p:bgPr>
        <a:solidFill>
          <a:schemeClr val="accent2"/>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468825" y="253075"/>
            <a:ext cx="8206800" cy="1330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
        <p:nvSpPr>
          <p:cNvPr id="165" name="Google Shape;165;p29"/>
          <p:cNvSpPr txBox="1">
            <a:spLocks noGrp="1"/>
          </p:cNvSpPr>
          <p:nvPr>
            <p:ph type="title" idx="2"/>
          </p:nvPr>
        </p:nvSpPr>
        <p:spPr>
          <a:xfrm>
            <a:off x="468825" y="1641509"/>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66" name="Google Shape;166;p29"/>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67" name="Google Shape;167;p29"/>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8565201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hapter Break Turquoise 2" preserve="1">
  <p:cSld name="Chapter Break Turquoise 2">
    <p:bg>
      <p:bgPr>
        <a:solidFill>
          <a:schemeClr val="accent1"/>
        </a:solidFill>
        <a:effectLst/>
      </p:bgPr>
    </p:bg>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468825" y="230750"/>
            <a:ext cx="8206800" cy="1352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r>
              <a:rPr lang="en-US"/>
              <a:t>Click to edit Master title style</a:t>
            </a:r>
            <a:endParaRPr/>
          </a:p>
        </p:txBody>
      </p:sp>
      <p:sp>
        <p:nvSpPr>
          <p:cNvPr id="160" name="Google Shape;160;p28"/>
          <p:cNvSpPr txBox="1">
            <a:spLocks noGrp="1"/>
          </p:cNvSpPr>
          <p:nvPr>
            <p:ph type="title" idx="2"/>
          </p:nvPr>
        </p:nvSpPr>
        <p:spPr>
          <a:xfrm>
            <a:off x="468825" y="1641447"/>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61" name="Google Shape;161;p28"/>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62" name="Google Shape;162;p28"/>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127868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hapter Break Magenta 2" preserve="1">
  <p:cSld name="Chapter Break Magenta 2">
    <p:bg>
      <p:bgPr>
        <a:solidFill>
          <a:schemeClr val="accent6"/>
        </a:solidFill>
        <a:effectLst/>
      </p:bgPr>
    </p:bg>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5" name="Google Shape;155;p27"/>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6" name="Google Shape;156;p27"/>
          <p:cNvSpPr txBox="1">
            <a:spLocks noGrp="1"/>
          </p:cNvSpPr>
          <p:nvPr>
            <p:ph type="title" idx="2"/>
          </p:nvPr>
        </p:nvSpPr>
        <p:spPr>
          <a:xfrm>
            <a:off x="468825" y="1630802"/>
            <a:ext cx="8206800" cy="1007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7" name="Google Shape;157;p27"/>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7625385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hapter Break Pine 2" preserve="1">
  <p:cSld name="Chapter Break Pine 2">
    <p:bg>
      <p:bgPr>
        <a:solidFill>
          <a:schemeClr val="accent4"/>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468825" y="245625"/>
            <a:ext cx="8206800" cy="1337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42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
        <p:nvSpPr>
          <p:cNvPr id="170" name="Google Shape;170;p30"/>
          <p:cNvSpPr txBox="1">
            <a:spLocks noGrp="1"/>
          </p:cNvSpPr>
          <p:nvPr>
            <p:ph type="title" idx="2"/>
          </p:nvPr>
        </p:nvSpPr>
        <p:spPr>
          <a:xfrm>
            <a:off x="468825" y="1641534"/>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71" name="Google Shape;171;p30"/>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72" name="Google Shape;172;p30"/>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2011652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hapter Break Sage 2" preserve="1">
  <p:cSld name="Chapter Break Sage 2">
    <p:bg>
      <p:bgPr>
        <a:solidFill>
          <a:schemeClr val="accent5"/>
        </a:solidFill>
        <a:effectLst/>
      </p:bgPr>
    </p:bg>
    <p:spTree>
      <p:nvGrpSpPr>
        <p:cNvPr id="1" name="Shape 173"/>
        <p:cNvGrpSpPr/>
        <p:nvPr/>
      </p:nvGrpSpPr>
      <p:grpSpPr>
        <a:xfrm>
          <a:off x="0" y="0"/>
          <a:ext cx="0" cy="0"/>
          <a:chOff x="0" y="0"/>
          <a:chExt cx="0" cy="0"/>
        </a:xfrm>
      </p:grpSpPr>
      <p:sp>
        <p:nvSpPr>
          <p:cNvPr id="174" name="Google Shape;174;p31"/>
          <p:cNvSpPr txBox="1">
            <a:spLocks noGrp="1"/>
          </p:cNvSpPr>
          <p:nvPr>
            <p:ph type="title"/>
          </p:nvPr>
        </p:nvSpPr>
        <p:spPr>
          <a:xfrm>
            <a:off x="468825" y="1630802"/>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75" name="Google Shape;175;p31"/>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76" name="Google Shape;176;p31"/>
          <p:cNvPicPr preferRelativeResize="0"/>
          <p:nvPr/>
        </p:nvPicPr>
        <p:blipFill>
          <a:blip r:embed="rId3">
            <a:alphaModFix/>
          </a:blip>
          <a:stretch>
            <a:fillRect/>
          </a:stretch>
        </p:blipFill>
        <p:spPr>
          <a:xfrm>
            <a:off x="7868537" y="4622637"/>
            <a:ext cx="1092224" cy="398925"/>
          </a:xfrm>
          <a:prstGeom prst="rect">
            <a:avLst/>
          </a:prstGeom>
          <a:noFill/>
          <a:ln>
            <a:noFill/>
          </a:ln>
        </p:spPr>
      </p:pic>
      <p:sp>
        <p:nvSpPr>
          <p:cNvPr id="177" name="Google Shape;177;p31"/>
          <p:cNvSpPr txBox="1">
            <a:spLocks noGrp="1"/>
          </p:cNvSpPr>
          <p:nvPr>
            <p:ph type="title" idx="2"/>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12058849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2" preserve="1">
  <p:cSld name="Section Title and Description 2">
    <p:spTree>
      <p:nvGrpSpPr>
        <p:cNvPr id="1" name="Shape 186"/>
        <p:cNvGrpSpPr/>
        <p:nvPr/>
      </p:nvGrpSpPr>
      <p:grpSpPr>
        <a:xfrm>
          <a:off x="0" y="0"/>
          <a:ext cx="0" cy="0"/>
          <a:chOff x="0" y="0"/>
          <a:chExt cx="0" cy="0"/>
        </a:xfrm>
      </p:grpSpPr>
      <p:sp>
        <p:nvSpPr>
          <p:cNvPr id="187" name="Google Shape;187;p33"/>
          <p:cNvSpPr/>
          <p:nvPr/>
        </p:nvSpPr>
        <p:spPr>
          <a:xfrm>
            <a:off x="4572000" y="-125"/>
            <a:ext cx="45720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 name="Google Shape;188;p33"/>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89" name="Google Shape;189;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2"/>
              </a:buClr>
              <a:buSzPts val="3600"/>
              <a:buFont typeface="Lexend"/>
              <a:buNone/>
              <a:defRPr sz="3600" b="1">
                <a:solidFill>
                  <a:schemeClr val="accent2"/>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90" name="Google Shape;190;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91" name="Google Shape;191;p33"/>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192" name="Google Shape;192;p33"/>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193" name="Google Shape;193;p33"/>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596807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Section Title and Description 1">
    <p:spTree>
      <p:nvGrpSpPr>
        <p:cNvPr id="1" name="Shape 178"/>
        <p:cNvGrpSpPr/>
        <p:nvPr/>
      </p:nvGrpSpPr>
      <p:grpSpPr>
        <a:xfrm>
          <a:off x="0" y="0"/>
          <a:ext cx="0" cy="0"/>
          <a:chOff x="0" y="0"/>
          <a:chExt cx="0" cy="0"/>
        </a:xfrm>
      </p:grpSpPr>
      <p:sp>
        <p:nvSpPr>
          <p:cNvPr id="179" name="Google Shape;179;p32"/>
          <p:cNvSpPr/>
          <p:nvPr/>
        </p:nvSpPr>
        <p:spPr>
          <a:xfrm>
            <a:off x="4572000" y="-125"/>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0" name="Google Shape;180;p32"/>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81" name="Google Shape;181;p3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Lexend"/>
              <a:buNone/>
              <a:defRPr sz="3600" b="1">
                <a:solidFill>
                  <a:schemeClr val="accent1"/>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82" name="Google Shape;182;p3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83" name="Google Shape;183;p32"/>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184" name="Google Shape;184;p32"/>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185" name="Google Shape;185;p32"/>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998371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3" preserve="1">
  <p:cSld name="Section Title and Description 3">
    <p:spTree>
      <p:nvGrpSpPr>
        <p:cNvPr id="1" name="Shape 194"/>
        <p:cNvGrpSpPr/>
        <p:nvPr/>
      </p:nvGrpSpPr>
      <p:grpSpPr>
        <a:xfrm>
          <a:off x="0" y="0"/>
          <a:ext cx="0" cy="0"/>
          <a:chOff x="0" y="0"/>
          <a:chExt cx="0" cy="0"/>
        </a:xfrm>
      </p:grpSpPr>
      <p:sp>
        <p:nvSpPr>
          <p:cNvPr id="195" name="Google Shape;195;p34"/>
          <p:cNvSpPr/>
          <p:nvPr/>
        </p:nvSpPr>
        <p:spPr>
          <a:xfrm>
            <a:off x="4572000" y="-125"/>
            <a:ext cx="4572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6" name="Google Shape;196;p34"/>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97" name="Google Shape;197;p3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6"/>
              </a:buClr>
              <a:buSzPts val="3600"/>
              <a:buFont typeface="Lexend"/>
              <a:buNone/>
              <a:defRPr sz="3600" b="1">
                <a:solidFill>
                  <a:schemeClr val="accent6"/>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98" name="Google Shape;198;p3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99" name="Google Shape;199;p34"/>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00" name="Google Shape;200;p34"/>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01" name="Google Shape;201;p34"/>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024366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Magenta" preserve="1">
  <p:cSld name="Title and Body Magenta">
    <p:spTree>
      <p:nvGrpSpPr>
        <p:cNvPr id="1" name="Shape 25"/>
        <p:cNvGrpSpPr/>
        <p:nvPr/>
      </p:nvGrpSpPr>
      <p:grpSpPr>
        <a:xfrm>
          <a:off x="0" y="0"/>
          <a:ext cx="0" cy="0"/>
          <a:chOff x="0" y="0"/>
          <a:chExt cx="0" cy="0"/>
        </a:xfrm>
      </p:grpSpPr>
      <p:pic>
        <p:nvPicPr>
          <p:cNvPr id="28" name="Google Shape;28;p5"/>
          <p:cNvPicPr preferRelativeResize="0"/>
          <p:nvPr/>
        </p:nvPicPr>
        <p:blipFill rotWithShape="1">
          <a:blip r:embed="rId2">
            <a:alphaModFix amt="12000"/>
          </a:blip>
          <a:srcRect r="52013"/>
          <a:stretch/>
        </p:blipFill>
        <p:spPr>
          <a:xfrm>
            <a:off x="6674584" y="0"/>
            <a:ext cx="2469417" cy="5143502"/>
          </a:xfrm>
          <a:prstGeom prst="rect">
            <a:avLst/>
          </a:prstGeom>
          <a:noFill/>
          <a:ln>
            <a:noFill/>
          </a:ln>
        </p:spPr>
      </p:pic>
      <p:sp>
        <p:nvSpPr>
          <p:cNvPr id="29" name="Google Shape;29;p5"/>
          <p:cNvSpPr/>
          <p:nvPr/>
        </p:nvSpPr>
        <p:spPr>
          <a:xfrm>
            <a:off x="-14575" y="4736425"/>
            <a:ext cx="413700" cy="4137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0" name="Google Shape;30;p5"/>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29755D2F-5910-D7A0-A487-C6B1BBE49504}"/>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lvl1pPr>
              <a:defRPr>
                <a:solidFill>
                  <a:schemeClr val="accent6"/>
                </a:solidFill>
              </a:defRPr>
            </a:lvl1pPr>
          </a:lstStyle>
          <a:p>
            <a:r>
              <a:rPr lang="en-US"/>
              <a:t>Click to edit Master title style</a:t>
            </a:r>
          </a:p>
        </p:txBody>
      </p:sp>
      <p:sp>
        <p:nvSpPr>
          <p:cNvPr id="3" name="Text Placeholder 2">
            <a:extLst>
              <a:ext uri="{FF2B5EF4-FFF2-40B4-BE49-F238E27FC236}">
                <a16:creationId xmlns:a16="http://schemas.microsoft.com/office/drawing/2014/main" id="{DBCD64CB-0809-9C40-BD31-19CD3ABDE7DB}"/>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lvl1pPr>
              <a:buClr>
                <a:schemeClr val="accent6"/>
              </a:buClr>
              <a:defRPr/>
            </a:lvl1pPr>
            <a:lvl3pPr>
              <a:buClr>
                <a:schemeClr val="accent1"/>
              </a:buClr>
              <a:defRPr/>
            </a:lvl3pPr>
            <a:lvl4pPr>
              <a:buClr>
                <a:schemeClr val="accent6"/>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20488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4" preserve="1">
  <p:cSld name="Section Title and Description 4">
    <p:spTree>
      <p:nvGrpSpPr>
        <p:cNvPr id="1" name="Shape 202"/>
        <p:cNvGrpSpPr/>
        <p:nvPr/>
      </p:nvGrpSpPr>
      <p:grpSpPr>
        <a:xfrm>
          <a:off x="0" y="0"/>
          <a:ext cx="0" cy="0"/>
          <a:chOff x="0" y="0"/>
          <a:chExt cx="0" cy="0"/>
        </a:xfrm>
      </p:grpSpPr>
      <p:sp>
        <p:nvSpPr>
          <p:cNvPr id="203" name="Google Shape;203;p35"/>
          <p:cNvSpPr/>
          <p:nvPr/>
        </p:nvSpPr>
        <p:spPr>
          <a:xfrm>
            <a:off x="4572000" y="-125"/>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4" name="Google Shape;204;p35"/>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205" name="Google Shape;205;p3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4"/>
              </a:buClr>
              <a:buSzPts val="3600"/>
              <a:buFont typeface="Lexend"/>
              <a:buNone/>
              <a:defRPr sz="3600" b="1">
                <a:solidFill>
                  <a:schemeClr val="accent4"/>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206" name="Google Shape;206;p3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207" name="Google Shape;207;p35"/>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08" name="Google Shape;208;p35"/>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09" name="Google Shape;209;p35"/>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138140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5" preserve="1">
  <p:cSld name="Section Title and Description 5">
    <p:spTree>
      <p:nvGrpSpPr>
        <p:cNvPr id="1" name="Shape 210"/>
        <p:cNvGrpSpPr/>
        <p:nvPr/>
      </p:nvGrpSpPr>
      <p:grpSpPr>
        <a:xfrm>
          <a:off x="0" y="0"/>
          <a:ext cx="0" cy="0"/>
          <a:chOff x="0" y="0"/>
          <a:chExt cx="0" cy="0"/>
        </a:xfrm>
      </p:grpSpPr>
      <p:sp>
        <p:nvSpPr>
          <p:cNvPr id="211" name="Google Shape;211;p36"/>
          <p:cNvSpPr/>
          <p:nvPr/>
        </p:nvSpPr>
        <p:spPr>
          <a:xfrm>
            <a:off x="4572000" y="-125"/>
            <a:ext cx="45720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2" name="Google Shape;212;p36"/>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213" name="Google Shape;213;p3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5"/>
              </a:buClr>
              <a:buSzPts val="3600"/>
              <a:buFont typeface="Lexend"/>
              <a:buNone/>
              <a:defRPr sz="3600" b="1">
                <a:solidFill>
                  <a:schemeClr val="accent5"/>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214" name="Google Shape;214;p3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215" name="Google Shape;215;p36"/>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16" name="Google Shape;216;p36"/>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17" name="Google Shape;217;p36"/>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42437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White" preserve="1">
  <p:cSld name="Blank White">
    <p:spTree>
      <p:nvGrpSpPr>
        <p:cNvPr id="1" name="Shape 218"/>
        <p:cNvGrpSpPr/>
        <p:nvPr/>
      </p:nvGrpSpPr>
      <p:grpSpPr>
        <a:xfrm>
          <a:off x="0" y="0"/>
          <a:ext cx="0" cy="0"/>
          <a:chOff x="0" y="0"/>
          <a:chExt cx="0" cy="0"/>
        </a:xfrm>
      </p:grpSpPr>
      <p:pic>
        <p:nvPicPr>
          <p:cNvPr id="219" name="Google Shape;219;p37"/>
          <p:cNvPicPr preferRelativeResize="0"/>
          <p:nvPr/>
        </p:nvPicPr>
        <p:blipFill>
          <a:blip r:embed="rId2">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13255827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ustom Layout 4">
  <p:cSld name="Custom Layout 4">
    <p:spTree>
      <p:nvGrpSpPr>
        <p:cNvPr id="1" name="Shape 290"/>
        <p:cNvGrpSpPr/>
        <p:nvPr/>
      </p:nvGrpSpPr>
      <p:grpSpPr>
        <a:xfrm>
          <a:off x="0" y="0"/>
          <a:ext cx="0" cy="0"/>
          <a:chOff x="0" y="0"/>
          <a:chExt cx="0" cy="0"/>
        </a:xfrm>
      </p:grpSpPr>
    </p:spTree>
    <p:extLst>
      <p:ext uri="{BB962C8B-B14F-4D97-AF65-F5344CB8AC3E}">
        <p14:creationId xmlns:p14="http://schemas.microsoft.com/office/powerpoint/2010/main" val="39581173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133975"/>
            <a:ext cx="8520600" cy="868800"/>
          </a:xfrm>
          <a:prstGeom prst="rect">
            <a:avLst/>
          </a:prstGeom>
        </p:spPr>
        <p:txBody>
          <a:bodyPr spcFirstLastPara="1" wrap="square" lIns="91425" tIns="91425" rIns="91425" bIns="91425" anchor="b" anchorCtr="0">
            <a:noAutofit/>
          </a:bodyPr>
          <a:lstStyle>
            <a:lvl1pPr marL="0" marR="0" lvl="0" indent="0" algn="l" rtl="0">
              <a:lnSpc>
                <a:spcPct val="95000"/>
              </a:lnSpc>
              <a:spcBef>
                <a:spcPts val="0"/>
              </a:spcBef>
              <a:spcAft>
                <a:spcPts val="0"/>
              </a:spcAft>
              <a:buClr>
                <a:schemeClr val="accent2"/>
              </a:buClr>
              <a:buSzPts val="2800"/>
              <a:buFont typeface="Lexend"/>
              <a:buNone/>
              <a:defRPr>
                <a:solidFill>
                  <a:schemeClr val="accent2"/>
                </a:solidFill>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25" name="Google Shape;125;p20"/>
          <p:cNvSpPr txBox="1">
            <a:spLocks noGrp="1"/>
          </p:cNvSpPr>
          <p:nvPr>
            <p:ph type="body" idx="1"/>
          </p:nvPr>
        </p:nvSpPr>
        <p:spPr>
          <a:xfrm>
            <a:off x="311700" y="1152475"/>
            <a:ext cx="4069469" cy="3416400"/>
          </a:xfrm>
          <a:prstGeom prst="rect">
            <a:avLst/>
          </a:prstGeom>
        </p:spPr>
        <p:txBody>
          <a:bodyPr spcFirstLastPara="1" wrap="square" lIns="91425" tIns="91425" rIns="91425" bIns="91425" anchor="t" anchorCtr="0">
            <a:noAutofit/>
          </a:bodyPr>
          <a:lstStyle>
            <a:lvl1pPr marL="457200" lvl="0" indent="-342900">
              <a:spcBef>
                <a:spcPts val="0"/>
              </a:spcBef>
              <a:spcAft>
                <a:spcPts val="6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
        <p:nvSpPr>
          <p:cNvPr id="126" name="Google Shape;126;p20"/>
          <p:cNvSpPr txBox="1">
            <a:spLocks noGrp="1"/>
          </p:cNvSpPr>
          <p:nvPr>
            <p:ph type="body" idx="2"/>
          </p:nvPr>
        </p:nvSpPr>
        <p:spPr>
          <a:xfrm>
            <a:off x="4683320" y="1152475"/>
            <a:ext cx="406908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600"/>
              </a:spcAft>
              <a:buClr>
                <a:schemeClr val="accent2"/>
              </a:buClr>
              <a:buSzPts val="1800"/>
              <a:buFont typeface="Lexend"/>
              <a:buChar char="●"/>
              <a:defRPr>
                <a:latin typeface="Lexend"/>
                <a:ea typeface="Lexend"/>
                <a:cs typeface="Lexend"/>
                <a:sym typeface="Lexend"/>
              </a:defRPr>
            </a:lvl1pPr>
            <a:lvl2pPr marL="914400" lvl="1" indent="-336550" rtl="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rtl="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rtl="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rtl="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rtl="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rtl="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rtl="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rtl="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Tree>
    <p:extLst>
      <p:ext uri="{BB962C8B-B14F-4D97-AF65-F5344CB8AC3E}">
        <p14:creationId xmlns:p14="http://schemas.microsoft.com/office/powerpoint/2010/main" val="2043361350"/>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userDrawn="1">
  <p:cSld name="1_Title and Two Columns">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146304"/>
            <a:ext cx="8520600" cy="868800"/>
          </a:xfrm>
          <a:prstGeom prst="rect">
            <a:avLst/>
          </a:prstGeom>
        </p:spPr>
        <p:txBody>
          <a:bodyPr spcFirstLastPara="1" wrap="square" lIns="91425" tIns="91425" rIns="91425" bIns="91425" anchor="b" anchorCtr="0">
            <a:noAutofit/>
          </a:bodyPr>
          <a:lstStyle>
            <a:lvl1pPr marL="0" marR="0" lvl="0" indent="0" algn="l" rtl="0">
              <a:lnSpc>
                <a:spcPct val="95000"/>
              </a:lnSpc>
              <a:spcBef>
                <a:spcPts val="0"/>
              </a:spcBef>
              <a:spcAft>
                <a:spcPts val="0"/>
              </a:spcAft>
              <a:buClr>
                <a:schemeClr val="accent2"/>
              </a:buClr>
              <a:buSzPts val="2800"/>
              <a:buFont typeface="Lexend"/>
              <a:buNone/>
              <a:defRPr>
                <a:solidFill>
                  <a:schemeClr val="accent1"/>
                </a:solidFill>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27" name="Google Shape;127;p20"/>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28" name="Google Shape;128;p20"/>
          <p:cNvCxnSpPr/>
          <p:nvPr/>
        </p:nvCxnSpPr>
        <p:spPr>
          <a:xfrm flipH="1">
            <a:off x="-22225" y="4913250"/>
            <a:ext cx="8612700" cy="6900"/>
          </a:xfrm>
          <a:prstGeom prst="straightConnector1">
            <a:avLst/>
          </a:prstGeom>
          <a:noFill/>
          <a:ln w="9525" cap="flat" cmpd="sng">
            <a:solidFill>
              <a:schemeClr val="accent1"/>
            </a:solidFill>
            <a:prstDash val="solid"/>
            <a:round/>
            <a:headEnd type="none" w="med" len="med"/>
            <a:tailEnd type="none" w="med" len="med"/>
          </a:ln>
        </p:spPr>
      </p:cxnSp>
      <p:sp>
        <p:nvSpPr>
          <p:cNvPr id="4" name="Text Placeholder 2">
            <a:extLst>
              <a:ext uri="{FF2B5EF4-FFF2-40B4-BE49-F238E27FC236}">
                <a16:creationId xmlns:a16="http://schemas.microsoft.com/office/drawing/2014/main" id="{E202D865-63F2-B158-AD75-BC029D27CD90}"/>
              </a:ext>
            </a:extLst>
          </p:cNvPr>
          <p:cNvSpPr>
            <a:spLocks noGrp="1"/>
          </p:cNvSpPr>
          <p:nvPr>
            <p:ph idx="1"/>
          </p:nvPr>
        </p:nvSpPr>
        <p:spPr>
          <a:xfrm>
            <a:off x="311699" y="1165609"/>
            <a:ext cx="4000809" cy="346671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2">
            <a:extLst>
              <a:ext uri="{FF2B5EF4-FFF2-40B4-BE49-F238E27FC236}">
                <a16:creationId xmlns:a16="http://schemas.microsoft.com/office/drawing/2014/main" id="{24133319-05A7-A632-B9FF-DF193F6C1246}"/>
              </a:ext>
            </a:extLst>
          </p:cNvPr>
          <p:cNvSpPr>
            <a:spLocks noGrp="1"/>
          </p:cNvSpPr>
          <p:nvPr>
            <p:ph idx="10"/>
          </p:nvPr>
        </p:nvSpPr>
        <p:spPr>
          <a:xfrm>
            <a:off x="4572000" y="1165609"/>
            <a:ext cx="4260298" cy="346671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627123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38369442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8"/>
        <p:cNvGrpSpPr/>
        <p:nvPr/>
      </p:nvGrpSpPr>
      <p:grpSpPr>
        <a:xfrm>
          <a:off x="0" y="0"/>
          <a:ext cx="0" cy="0"/>
          <a:chOff x="0" y="0"/>
          <a:chExt cx="0" cy="0"/>
        </a:xfrm>
      </p:grpSpPr>
      <p:sp>
        <p:nvSpPr>
          <p:cNvPr id="129" name="Google Shape;129;p20"/>
          <p:cNvSpPr txBox="1">
            <a:spLocks noGrp="1"/>
          </p:cNvSpPr>
          <p:nvPr>
            <p:ph type="title"/>
          </p:nvPr>
        </p:nvSpPr>
        <p:spPr>
          <a:xfrm>
            <a:off x="311700" y="137160"/>
            <a:ext cx="8520600" cy="86880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a:buNone/>
              <a:defRPr>
                <a:latin typeface="Lexend"/>
                <a:ea typeface="Lexend"/>
                <a:cs typeface="Lexend"/>
                <a:sym typeface="Lexend"/>
              </a:defRPr>
            </a:lvl2pPr>
            <a:lvl3pPr lvl="2">
              <a:spcBef>
                <a:spcPts val="0"/>
              </a:spcBef>
              <a:spcAft>
                <a:spcPts val="0"/>
              </a:spcAft>
              <a:buSzPts val="2800"/>
              <a:buFont typeface="Lexend"/>
              <a:buNone/>
              <a:defRPr>
                <a:latin typeface="Lexend"/>
                <a:ea typeface="Lexend"/>
                <a:cs typeface="Lexend"/>
                <a:sym typeface="Lexend"/>
              </a:defRPr>
            </a:lvl3pPr>
            <a:lvl4pPr lvl="3">
              <a:spcBef>
                <a:spcPts val="0"/>
              </a:spcBef>
              <a:spcAft>
                <a:spcPts val="0"/>
              </a:spcAft>
              <a:buSzPts val="2800"/>
              <a:buFont typeface="Lexend"/>
              <a:buNone/>
              <a:defRPr>
                <a:latin typeface="Lexend"/>
                <a:ea typeface="Lexend"/>
                <a:cs typeface="Lexend"/>
                <a:sym typeface="Lexend"/>
              </a:defRPr>
            </a:lvl4pPr>
            <a:lvl5pPr lvl="4">
              <a:spcBef>
                <a:spcPts val="0"/>
              </a:spcBef>
              <a:spcAft>
                <a:spcPts val="0"/>
              </a:spcAft>
              <a:buSzPts val="2800"/>
              <a:buFont typeface="Lexend"/>
              <a:buNone/>
              <a:defRPr>
                <a:latin typeface="Lexend"/>
                <a:ea typeface="Lexend"/>
                <a:cs typeface="Lexend"/>
                <a:sym typeface="Lexend"/>
              </a:defRPr>
            </a:lvl5pPr>
            <a:lvl6pPr lvl="5">
              <a:spcBef>
                <a:spcPts val="0"/>
              </a:spcBef>
              <a:spcAft>
                <a:spcPts val="0"/>
              </a:spcAft>
              <a:buSzPts val="2800"/>
              <a:buFont typeface="Lexend"/>
              <a:buNone/>
              <a:defRPr>
                <a:latin typeface="Lexend"/>
                <a:ea typeface="Lexend"/>
                <a:cs typeface="Lexend"/>
                <a:sym typeface="Lexend"/>
              </a:defRPr>
            </a:lvl6pPr>
            <a:lvl7pPr lvl="6">
              <a:spcBef>
                <a:spcPts val="0"/>
              </a:spcBef>
              <a:spcAft>
                <a:spcPts val="0"/>
              </a:spcAft>
              <a:buSzPts val="2800"/>
              <a:buFont typeface="Lexend"/>
              <a:buNone/>
              <a:defRPr>
                <a:latin typeface="Lexend"/>
                <a:ea typeface="Lexend"/>
                <a:cs typeface="Lexend"/>
                <a:sym typeface="Lexend"/>
              </a:defRPr>
            </a:lvl7pPr>
            <a:lvl8pPr lvl="7">
              <a:spcBef>
                <a:spcPts val="0"/>
              </a:spcBef>
              <a:spcAft>
                <a:spcPts val="0"/>
              </a:spcAft>
              <a:buSzPts val="2800"/>
              <a:buFont typeface="Lexend"/>
              <a:buNone/>
              <a:defRPr>
                <a:latin typeface="Lexend"/>
                <a:ea typeface="Lexend"/>
                <a:cs typeface="Lexend"/>
                <a:sym typeface="Lexend"/>
              </a:defRPr>
            </a:lvl8pPr>
            <a:lvl9pPr lvl="8">
              <a:spcBef>
                <a:spcPts val="0"/>
              </a:spcBef>
              <a:spcAft>
                <a:spcPts val="0"/>
              </a:spcAft>
              <a:buSzPts val="2800"/>
              <a:buFont typeface="Lexend"/>
              <a:buNone/>
              <a:defRPr>
                <a:latin typeface="Lexend"/>
                <a:ea typeface="Lexend"/>
                <a:cs typeface="Lexend"/>
                <a:sym typeface="Lexend"/>
              </a:defRPr>
            </a:lvl9pPr>
          </a:lstStyle>
          <a:p>
            <a:endParaRPr/>
          </a:p>
        </p:txBody>
      </p:sp>
    </p:spTree>
    <p:extLst>
      <p:ext uri="{BB962C8B-B14F-4D97-AF65-F5344CB8AC3E}">
        <p14:creationId xmlns:p14="http://schemas.microsoft.com/office/powerpoint/2010/main" val="14766368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1" preserve="1">
  <p:cSld name="Title Slide 1">
    <p:bg>
      <p:bgPr>
        <a:solidFill>
          <a:srgbClr val="36999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10" name="Google Shape;10;p2"/>
          <p:cNvSpPr txBox="1">
            <a:spLocks noGrp="1"/>
          </p:cNvSpPr>
          <p:nvPr>
            <p:ph type="title"/>
          </p:nvPr>
        </p:nvSpPr>
        <p:spPr>
          <a:xfrm>
            <a:off x="2513100" y="2741400"/>
            <a:ext cx="6319200" cy="109905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2900"/>
              <a:buFont typeface="Lexend"/>
              <a:buNone/>
              <a:defRPr sz="2900" b="1">
                <a:solidFill>
                  <a:schemeClr val="l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1" name="Google Shape;11;p2"/>
          <p:cNvSpPr txBox="1">
            <a:spLocks noGrp="1"/>
          </p:cNvSpPr>
          <p:nvPr>
            <p:ph type="title" idx="2"/>
          </p:nvPr>
        </p:nvSpPr>
        <p:spPr>
          <a:xfrm>
            <a:off x="2513100" y="3923800"/>
            <a:ext cx="6319200" cy="109905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200"/>
              <a:buNone/>
              <a:defRPr sz="2200" b="0">
                <a:solidFill>
                  <a:schemeClr val="lt1"/>
                </a:solidFill>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2" name="Google Shape;12;p2"/>
          <p:cNvPicPr preferRelativeResize="0"/>
          <p:nvPr/>
        </p:nvPicPr>
        <p:blipFill rotWithShape="1">
          <a:blip r:embed="rId3">
            <a:alphaModFix/>
          </a:blip>
          <a:srcRect b="12732"/>
          <a:stretch/>
        </p:blipFill>
        <p:spPr>
          <a:xfrm>
            <a:off x="3424738" y="1138750"/>
            <a:ext cx="4495923" cy="1433000"/>
          </a:xfrm>
          <a:prstGeom prst="rect">
            <a:avLst/>
          </a:prstGeom>
          <a:noFill/>
          <a:ln>
            <a:noFill/>
          </a:ln>
        </p:spPr>
      </p:pic>
    </p:spTree>
    <p:extLst>
      <p:ext uri="{BB962C8B-B14F-4D97-AF65-F5344CB8AC3E}">
        <p14:creationId xmlns:p14="http://schemas.microsoft.com/office/powerpoint/2010/main" val="4102177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ody Copper" preserve="1">
  <p:cSld name="Title and Body Copper">
    <p:spTree>
      <p:nvGrpSpPr>
        <p:cNvPr id="1" name="Shape 13"/>
        <p:cNvGrpSpPr/>
        <p:nvPr/>
      </p:nvGrpSpPr>
      <p:grpSpPr>
        <a:xfrm>
          <a:off x="0" y="0"/>
          <a:ext cx="0" cy="0"/>
          <a:chOff x="0" y="0"/>
          <a:chExt cx="0" cy="0"/>
        </a:xfrm>
      </p:grpSpPr>
      <p:pic>
        <p:nvPicPr>
          <p:cNvPr id="16" name="Google Shape;16;p3"/>
          <p:cNvPicPr preferRelativeResize="0"/>
          <p:nvPr/>
        </p:nvPicPr>
        <p:blipFill rotWithShape="1">
          <a:blip r:embed="rId2">
            <a:alphaModFix amt="12000"/>
          </a:blip>
          <a:srcRect r="52015"/>
          <a:stretch/>
        </p:blipFill>
        <p:spPr>
          <a:xfrm>
            <a:off x="6674584" y="0"/>
            <a:ext cx="2469417" cy="5143502"/>
          </a:xfrm>
          <a:prstGeom prst="rect">
            <a:avLst/>
          </a:prstGeom>
          <a:noFill/>
          <a:ln>
            <a:noFill/>
          </a:ln>
        </p:spPr>
      </p:pic>
      <p:sp>
        <p:nvSpPr>
          <p:cNvPr id="17" name="Google Shape;17;p3"/>
          <p:cNvSpPr/>
          <p:nvPr/>
        </p:nvSpPr>
        <p:spPr>
          <a:xfrm>
            <a:off x="-14575" y="4736425"/>
            <a:ext cx="413700" cy="413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18" name="Google Shape;18;p3"/>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B882D5C1-1E2E-90AF-9D7C-851109051691}"/>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lvl1pPr>
              <a:defRPr>
                <a:solidFill>
                  <a:schemeClr val="accent2"/>
                </a:solidFill>
              </a:defRPr>
            </a:lvl1pPr>
          </a:lstStyle>
          <a:p>
            <a:r>
              <a:rPr lang="en-US"/>
              <a:t>Click to edit Master title style</a:t>
            </a:r>
          </a:p>
        </p:txBody>
      </p:sp>
      <p:sp>
        <p:nvSpPr>
          <p:cNvPr id="5" name="Text Placeholder 2">
            <a:extLst>
              <a:ext uri="{FF2B5EF4-FFF2-40B4-BE49-F238E27FC236}">
                <a16:creationId xmlns:a16="http://schemas.microsoft.com/office/drawing/2014/main" id="{549B461F-1EB7-2561-C7CD-B11BEE5BC492}"/>
              </a:ext>
            </a:extLst>
          </p:cNvPr>
          <p:cNvSpPr>
            <a:spLocks noGrp="1"/>
          </p:cNvSpPr>
          <p:nvPr>
            <p:ph idx="1" hasCustomPrompt="1"/>
          </p:nvPr>
        </p:nvSpPr>
        <p:spPr>
          <a:xfrm>
            <a:off x="310896" y="1152144"/>
            <a:ext cx="8522208" cy="3419856"/>
          </a:xfrm>
          <a:prstGeom prst="rect">
            <a:avLst/>
          </a:prstGeom>
        </p:spPr>
        <p:txBody>
          <a:bodyPr vert="horz" lIns="91440" tIns="45720" rIns="91440" bIns="45720" rtlCol="0">
            <a:normAutofit/>
          </a:bodyPr>
          <a:lstStyle>
            <a:lvl1pPr>
              <a:buClr>
                <a:schemeClr val="accent2"/>
              </a:buClr>
              <a:defRPr/>
            </a:lvl1pPr>
            <a:lvl2pPr>
              <a:buClr>
                <a:schemeClr val="accent1"/>
              </a:buClr>
              <a:defRPr/>
            </a:lvl2pPr>
            <a:lvl4pPr>
              <a:buClr>
                <a:schemeClr val="accent2"/>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677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Pine" preserve="1">
  <p:cSld name="Title and Body Pine">
    <p:spTree>
      <p:nvGrpSpPr>
        <p:cNvPr id="1" name="Shape 31"/>
        <p:cNvGrpSpPr/>
        <p:nvPr/>
      </p:nvGrpSpPr>
      <p:grpSpPr>
        <a:xfrm>
          <a:off x="0" y="0"/>
          <a:ext cx="0" cy="0"/>
          <a:chOff x="0" y="0"/>
          <a:chExt cx="0" cy="0"/>
        </a:xfrm>
      </p:grpSpPr>
      <p:pic>
        <p:nvPicPr>
          <p:cNvPr id="34" name="Google Shape;34;p6"/>
          <p:cNvPicPr preferRelativeResize="0"/>
          <p:nvPr/>
        </p:nvPicPr>
        <p:blipFill rotWithShape="1">
          <a:blip r:embed="rId2">
            <a:alphaModFix amt="12000"/>
          </a:blip>
          <a:srcRect r="52036"/>
          <a:stretch/>
        </p:blipFill>
        <p:spPr>
          <a:xfrm>
            <a:off x="6674581" y="0"/>
            <a:ext cx="2469427" cy="5143501"/>
          </a:xfrm>
          <a:prstGeom prst="rect">
            <a:avLst/>
          </a:prstGeom>
          <a:noFill/>
          <a:ln>
            <a:noFill/>
          </a:ln>
        </p:spPr>
      </p:pic>
      <p:sp>
        <p:nvSpPr>
          <p:cNvPr id="35" name="Google Shape;35;p6"/>
          <p:cNvSpPr/>
          <p:nvPr/>
        </p:nvSpPr>
        <p:spPr>
          <a:xfrm>
            <a:off x="-14575" y="4736425"/>
            <a:ext cx="413700" cy="4137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6" name="Google Shape;36;p6"/>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4DF86B51-B00A-0521-F9C4-A06A02614725}"/>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lvl1pPr>
              <a:defRPr>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id="{44D000A3-8840-9A86-CFBB-4566701E3DEF}"/>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lvl1pPr>
              <a:buClr>
                <a:schemeClr val="accent4"/>
              </a:buClr>
              <a:defRPr/>
            </a:lvl1pPr>
            <a:lvl4pPr>
              <a:buClr>
                <a:schemeClr val="accent4"/>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0256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urquoise" preserve="1">
  <p:cSld name="Title and Body Turquoise">
    <p:spTree>
      <p:nvGrpSpPr>
        <p:cNvPr id="1" name="Shape 19"/>
        <p:cNvGrpSpPr/>
        <p:nvPr/>
      </p:nvGrpSpPr>
      <p:grpSpPr>
        <a:xfrm>
          <a:off x="0" y="0"/>
          <a:ext cx="0" cy="0"/>
          <a:chOff x="0" y="0"/>
          <a:chExt cx="0" cy="0"/>
        </a:xfrm>
      </p:grpSpPr>
      <p:pic>
        <p:nvPicPr>
          <p:cNvPr id="22" name="Google Shape;22;p4"/>
          <p:cNvPicPr preferRelativeResize="0"/>
          <p:nvPr/>
        </p:nvPicPr>
        <p:blipFill rotWithShape="1">
          <a:blip r:embed="rId2">
            <a:alphaModFix amt="12000"/>
          </a:blip>
          <a:srcRect r="51990"/>
          <a:stretch/>
        </p:blipFill>
        <p:spPr>
          <a:xfrm>
            <a:off x="6674584" y="0"/>
            <a:ext cx="2469417" cy="5143501"/>
          </a:xfrm>
          <a:prstGeom prst="rect">
            <a:avLst/>
          </a:prstGeom>
          <a:noFill/>
          <a:ln>
            <a:noFill/>
          </a:ln>
        </p:spPr>
      </p:pic>
      <p:sp>
        <p:nvSpPr>
          <p:cNvPr id="23" name="Google Shape;23;p4"/>
          <p:cNvSpPr/>
          <p:nvPr/>
        </p:nvSpPr>
        <p:spPr>
          <a:xfrm>
            <a:off x="-14575" y="4736425"/>
            <a:ext cx="413700" cy="413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24" name="Google Shape;24;p4"/>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ext Placeholder 2">
            <a:extLst>
              <a:ext uri="{FF2B5EF4-FFF2-40B4-BE49-F238E27FC236}">
                <a16:creationId xmlns:a16="http://schemas.microsoft.com/office/drawing/2014/main" id="{D1FE256C-D27B-ACC4-6D22-776A8CC794B8}"/>
              </a:ext>
            </a:extLst>
          </p:cNvPr>
          <p:cNvSpPr>
            <a:spLocks noGrp="1"/>
          </p:cNvSpPr>
          <p:nvPr>
            <p:ph idx="1"/>
          </p:nvPr>
        </p:nvSpPr>
        <p:spPr>
          <a:xfrm>
            <a:off x="310896" y="1152144"/>
            <a:ext cx="8522208" cy="34198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B8A62383-61F5-53B1-788B-B25156999EE6}"/>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39336238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Magenta" preserve="1">
  <p:cSld name="Title and Body Magenta">
    <p:spTree>
      <p:nvGrpSpPr>
        <p:cNvPr id="1" name="Shape 25"/>
        <p:cNvGrpSpPr/>
        <p:nvPr/>
      </p:nvGrpSpPr>
      <p:grpSpPr>
        <a:xfrm>
          <a:off x="0" y="0"/>
          <a:ext cx="0" cy="0"/>
          <a:chOff x="0" y="0"/>
          <a:chExt cx="0" cy="0"/>
        </a:xfrm>
      </p:grpSpPr>
      <p:pic>
        <p:nvPicPr>
          <p:cNvPr id="28" name="Google Shape;28;p5"/>
          <p:cNvPicPr preferRelativeResize="0"/>
          <p:nvPr/>
        </p:nvPicPr>
        <p:blipFill rotWithShape="1">
          <a:blip r:embed="rId2">
            <a:alphaModFix amt="12000"/>
          </a:blip>
          <a:srcRect r="52013"/>
          <a:stretch/>
        </p:blipFill>
        <p:spPr>
          <a:xfrm>
            <a:off x="6674584" y="0"/>
            <a:ext cx="2469417" cy="5143502"/>
          </a:xfrm>
          <a:prstGeom prst="rect">
            <a:avLst/>
          </a:prstGeom>
          <a:noFill/>
          <a:ln>
            <a:noFill/>
          </a:ln>
        </p:spPr>
      </p:pic>
      <p:sp>
        <p:nvSpPr>
          <p:cNvPr id="29" name="Google Shape;29;p5"/>
          <p:cNvSpPr/>
          <p:nvPr/>
        </p:nvSpPr>
        <p:spPr>
          <a:xfrm>
            <a:off x="-14575" y="4736425"/>
            <a:ext cx="413700" cy="4137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0" name="Google Shape;30;p5"/>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29755D2F-5910-D7A0-A487-C6B1BBE49504}"/>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lvl1pPr>
              <a:defRPr>
                <a:solidFill>
                  <a:schemeClr val="accent6"/>
                </a:solidFill>
              </a:defRPr>
            </a:lvl1pPr>
          </a:lstStyle>
          <a:p>
            <a:r>
              <a:rPr lang="en-US"/>
              <a:t>Click to edit Master title style</a:t>
            </a:r>
          </a:p>
        </p:txBody>
      </p:sp>
      <p:sp>
        <p:nvSpPr>
          <p:cNvPr id="3" name="Text Placeholder 2">
            <a:extLst>
              <a:ext uri="{FF2B5EF4-FFF2-40B4-BE49-F238E27FC236}">
                <a16:creationId xmlns:a16="http://schemas.microsoft.com/office/drawing/2014/main" id="{DBCD64CB-0809-9C40-BD31-19CD3ABDE7DB}"/>
              </a:ext>
            </a:extLst>
          </p:cNvPr>
          <p:cNvSpPr>
            <a:spLocks noGrp="1"/>
          </p:cNvSpPr>
          <p:nvPr>
            <p:ph idx="1" hasCustomPrompt="1"/>
          </p:nvPr>
        </p:nvSpPr>
        <p:spPr>
          <a:xfrm>
            <a:off x="310896" y="1152144"/>
            <a:ext cx="8522208" cy="3419856"/>
          </a:xfrm>
          <a:prstGeom prst="rect">
            <a:avLst/>
          </a:prstGeom>
        </p:spPr>
        <p:txBody>
          <a:bodyPr vert="horz" lIns="91440" tIns="45720" rIns="91440" bIns="45720" rtlCol="0">
            <a:normAutofit/>
          </a:bodyPr>
          <a:lstStyle>
            <a:lvl1pPr>
              <a:buClr>
                <a:schemeClr val="accent6"/>
              </a:buClr>
              <a:defRPr/>
            </a:lvl1pPr>
            <a:lvl3pPr>
              <a:buClr>
                <a:schemeClr val="accent1"/>
              </a:buClr>
              <a:defRPr/>
            </a:lvl3pPr>
            <a:lvl4pPr>
              <a:buClr>
                <a:schemeClr val="accent6"/>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5096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Pine" preserve="1">
  <p:cSld name="1_Title and Body Pine">
    <p:spTree>
      <p:nvGrpSpPr>
        <p:cNvPr id="1" name="Shape 31"/>
        <p:cNvGrpSpPr/>
        <p:nvPr/>
      </p:nvGrpSpPr>
      <p:grpSpPr>
        <a:xfrm>
          <a:off x="0" y="0"/>
          <a:ext cx="0" cy="0"/>
          <a:chOff x="0" y="0"/>
          <a:chExt cx="0" cy="0"/>
        </a:xfrm>
      </p:grpSpPr>
      <p:pic>
        <p:nvPicPr>
          <p:cNvPr id="34" name="Google Shape;34;p6"/>
          <p:cNvPicPr preferRelativeResize="0"/>
          <p:nvPr/>
        </p:nvPicPr>
        <p:blipFill rotWithShape="1">
          <a:blip r:embed="rId2">
            <a:alphaModFix amt="12000"/>
          </a:blip>
          <a:srcRect r="52036"/>
          <a:stretch/>
        </p:blipFill>
        <p:spPr>
          <a:xfrm>
            <a:off x="6674581" y="0"/>
            <a:ext cx="2469427" cy="5143501"/>
          </a:xfrm>
          <a:prstGeom prst="rect">
            <a:avLst/>
          </a:prstGeom>
          <a:noFill/>
          <a:ln>
            <a:noFill/>
          </a:ln>
        </p:spPr>
      </p:pic>
      <p:sp>
        <p:nvSpPr>
          <p:cNvPr id="35" name="Google Shape;35;p6"/>
          <p:cNvSpPr/>
          <p:nvPr/>
        </p:nvSpPr>
        <p:spPr>
          <a:xfrm>
            <a:off x="-14575" y="4736425"/>
            <a:ext cx="413700" cy="4137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6" name="Google Shape;36;p6"/>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4DF86B51-B00A-0521-F9C4-A06A02614725}"/>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lvl1pPr>
              <a:defRPr>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id="{44D000A3-8840-9A86-CFBB-4566701E3DEF}"/>
              </a:ext>
            </a:extLst>
          </p:cNvPr>
          <p:cNvSpPr>
            <a:spLocks noGrp="1"/>
          </p:cNvSpPr>
          <p:nvPr>
            <p:ph idx="1" hasCustomPrompt="1"/>
          </p:nvPr>
        </p:nvSpPr>
        <p:spPr>
          <a:xfrm>
            <a:off x="310896" y="1152144"/>
            <a:ext cx="8522208" cy="3419856"/>
          </a:xfrm>
          <a:prstGeom prst="rect">
            <a:avLst/>
          </a:prstGeom>
        </p:spPr>
        <p:txBody>
          <a:bodyPr vert="horz" lIns="91440" tIns="45720" rIns="91440" bIns="45720" rtlCol="0">
            <a:normAutofit/>
          </a:bodyPr>
          <a:lstStyle>
            <a:lvl1pPr>
              <a:buClr>
                <a:schemeClr val="accent4"/>
              </a:buClr>
              <a:defRPr/>
            </a:lvl1pPr>
            <a:lvl4pPr>
              <a:buClr>
                <a:schemeClr val="accent4"/>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16112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Body Sage" preserve="1">
  <p:cSld name="Title and Body Sage">
    <p:spTree>
      <p:nvGrpSpPr>
        <p:cNvPr id="1" name="Shape 37"/>
        <p:cNvGrpSpPr/>
        <p:nvPr/>
      </p:nvGrpSpPr>
      <p:grpSpPr>
        <a:xfrm>
          <a:off x="0" y="0"/>
          <a:ext cx="0" cy="0"/>
          <a:chOff x="0" y="0"/>
          <a:chExt cx="0" cy="0"/>
        </a:xfrm>
      </p:grpSpPr>
      <p:pic>
        <p:nvPicPr>
          <p:cNvPr id="40" name="Google Shape;40;p7"/>
          <p:cNvPicPr preferRelativeResize="0"/>
          <p:nvPr/>
        </p:nvPicPr>
        <p:blipFill rotWithShape="1">
          <a:blip r:embed="rId2">
            <a:alphaModFix amt="15000"/>
          </a:blip>
          <a:srcRect r="52036"/>
          <a:stretch/>
        </p:blipFill>
        <p:spPr>
          <a:xfrm>
            <a:off x="6674581" y="0"/>
            <a:ext cx="2469427" cy="5143501"/>
          </a:xfrm>
          <a:prstGeom prst="rect">
            <a:avLst/>
          </a:prstGeom>
          <a:noFill/>
          <a:ln>
            <a:noFill/>
          </a:ln>
        </p:spPr>
      </p:pic>
      <p:sp>
        <p:nvSpPr>
          <p:cNvPr id="41" name="Google Shape;41;p7"/>
          <p:cNvSpPr/>
          <p:nvPr/>
        </p:nvSpPr>
        <p:spPr>
          <a:xfrm>
            <a:off x="-14575" y="4736425"/>
            <a:ext cx="413700" cy="4137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42" name="Google Shape;42;p7"/>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3FA89242-2BC0-43BF-1922-DE74D0AC5E2D}"/>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lvl1pPr>
              <a:defRPr>
                <a:solidFill>
                  <a:schemeClr val="accent5"/>
                </a:solidFill>
              </a:defRPr>
            </a:lvl1pPr>
          </a:lstStyle>
          <a:p>
            <a:r>
              <a:rPr lang="en-US"/>
              <a:t>Click to edit Master title style</a:t>
            </a:r>
          </a:p>
        </p:txBody>
      </p:sp>
      <p:sp>
        <p:nvSpPr>
          <p:cNvPr id="3" name="Text Placeholder 2">
            <a:extLst>
              <a:ext uri="{FF2B5EF4-FFF2-40B4-BE49-F238E27FC236}">
                <a16:creationId xmlns:a16="http://schemas.microsoft.com/office/drawing/2014/main" id="{62AA17A7-3850-5301-9073-BED030D163FB}"/>
              </a:ext>
            </a:extLst>
          </p:cNvPr>
          <p:cNvSpPr>
            <a:spLocks noGrp="1"/>
          </p:cNvSpPr>
          <p:nvPr>
            <p:ph idx="1" hasCustomPrompt="1"/>
          </p:nvPr>
        </p:nvSpPr>
        <p:spPr>
          <a:xfrm>
            <a:off x="310896" y="1152144"/>
            <a:ext cx="8522208" cy="3419856"/>
          </a:xfrm>
          <a:prstGeom prst="rect">
            <a:avLst/>
          </a:prstGeom>
        </p:spPr>
        <p:txBody>
          <a:bodyPr vert="horz" lIns="91440" tIns="45720" rIns="91440" bIns="45720" rtlCol="0">
            <a:normAutofit/>
          </a:bodyPr>
          <a:lstStyle>
            <a:lvl1pPr>
              <a:buClr>
                <a:schemeClr val="accent5"/>
              </a:buClr>
              <a:defRPr/>
            </a:lvl1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7500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to + Body 2L" preserve="1">
  <p:cSld name="Photo + Body 2L">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2"/>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59" name="Google Shape;59;p10"/>
          <p:cNvSpPr/>
          <p:nvPr/>
        </p:nvSpPr>
        <p:spPr>
          <a:xfrm>
            <a:off x="0" y="0"/>
            <a:ext cx="3724800" cy="51480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10"/>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2"/>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86000"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1" name="Google Shape;61;p10"/>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62" name="Google Shape;62;p10"/>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63" name="Google Shape;63;p10"/>
          <p:cNvPicPr preferRelativeResize="0"/>
          <p:nvPr/>
        </p:nvPicPr>
        <p:blipFill>
          <a:blip r:embed="rId3">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7073568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to + Body 2R" preserve="1" userDrawn="1">
  <p:cSld name="Photo + Body 2R">
    <p:spTree>
      <p:nvGrpSpPr>
        <p:cNvPr id="1" name="Shape 64"/>
        <p:cNvGrpSpPr/>
        <p:nvPr/>
      </p:nvGrpSpPr>
      <p:grpSpPr>
        <a:xfrm>
          <a:off x="0" y="0"/>
          <a:ext cx="0" cy="0"/>
          <a:chOff x="0" y="0"/>
          <a:chExt cx="0" cy="0"/>
        </a:xfrm>
      </p:grpSpPr>
      <p:sp>
        <p:nvSpPr>
          <p:cNvPr id="66" name="Google Shape;66;p11"/>
          <p:cNvSpPr/>
          <p:nvPr/>
        </p:nvSpPr>
        <p:spPr>
          <a:xfrm>
            <a:off x="5466900" y="0"/>
            <a:ext cx="3724800" cy="5120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 name="Google Shape;68;p11"/>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69" name="Google Shape;69;p11"/>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70" name="Google Shape;70;p11"/>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25FBEF86-C634-EEEB-5AAC-F0D50DD535C6}"/>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2"/>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33F83E22-70EF-F7DB-93E6-4E40DE2EB963}"/>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2"/>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86000"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07068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hoto + Body 3L" preserve="1">
  <p:cSld name="Photo + Body 3L">
    <p:spTree>
      <p:nvGrpSpPr>
        <p:cNvPr id="1" name="Shape 71"/>
        <p:cNvGrpSpPr/>
        <p:nvPr/>
      </p:nvGrpSpPr>
      <p:grpSpPr>
        <a:xfrm>
          <a:off x="0" y="0"/>
          <a:ext cx="0" cy="0"/>
          <a:chOff x="0" y="0"/>
          <a:chExt cx="0" cy="0"/>
        </a:xfrm>
      </p:grpSpPr>
      <p:sp>
        <p:nvSpPr>
          <p:cNvPr id="73" name="Google Shape;73;p12"/>
          <p:cNvSpPr/>
          <p:nvPr/>
        </p:nvSpPr>
        <p:spPr>
          <a:xfrm>
            <a:off x="-30925" y="0"/>
            <a:ext cx="3724800" cy="51480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 name="Google Shape;75;p1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76" name="Google Shape;76;p12"/>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77" name="Google Shape;77;p12"/>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DD1B3A9E-D69D-1741-836E-DA4560F0D293}"/>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5C37C257-B9F5-C928-D51E-1FC0EAE1ED9F}"/>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1"/>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262063"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6494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 + Body 3R" preserve="1" userDrawn="1">
  <p:cSld name="Photo + Body 3R">
    <p:spTree>
      <p:nvGrpSpPr>
        <p:cNvPr id="1" name="Shape 78"/>
        <p:cNvGrpSpPr/>
        <p:nvPr/>
      </p:nvGrpSpPr>
      <p:grpSpPr>
        <a:xfrm>
          <a:off x="0" y="0"/>
          <a:ext cx="0" cy="0"/>
          <a:chOff x="0" y="0"/>
          <a:chExt cx="0" cy="0"/>
        </a:xfrm>
      </p:grpSpPr>
      <p:sp>
        <p:nvSpPr>
          <p:cNvPr id="80" name="Google Shape;80;p13"/>
          <p:cNvSpPr/>
          <p:nvPr/>
        </p:nvSpPr>
        <p:spPr>
          <a:xfrm>
            <a:off x="5466900" y="0"/>
            <a:ext cx="3724800" cy="51480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 name="Google Shape;82;p13"/>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83" name="Google Shape;83;p13"/>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84" name="Google Shape;84;p13"/>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20DC00AD-2A55-9C60-56F1-544615E46DB0}"/>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CE961000-F393-B89A-70A0-3431658B60BD}"/>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1"/>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262063"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441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hoto + Body 1L" preserve="1">
  <p:cSld name="Photo + Body 1L">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4219575" y="215875"/>
            <a:ext cx="4612800" cy="12615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5" name="Google Shape;45;p8"/>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2"/>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6" name="Google Shape;46;p8"/>
          <p:cNvSpPr/>
          <p:nvPr/>
        </p:nvSpPr>
        <p:spPr>
          <a:xfrm>
            <a:off x="0" y="0"/>
            <a:ext cx="3724800" cy="51480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7" name="Google Shape;47;p8"/>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48" name="Google Shape;48;p8"/>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49" name="Google Shape;49;p8"/>
          <p:cNvPicPr preferRelativeResize="0"/>
          <p:nvPr/>
        </p:nvPicPr>
        <p:blipFill>
          <a:blip r:embed="rId3">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19289758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Photo + Body 1R" preserve="1" userDrawn="1">
  <p:cSld name="Photo + Body 1R">
    <p:spTree>
      <p:nvGrpSpPr>
        <p:cNvPr id="1" name="Shape 50"/>
        <p:cNvGrpSpPr/>
        <p:nvPr/>
      </p:nvGrpSpPr>
      <p:grpSpPr>
        <a:xfrm>
          <a:off x="0" y="0"/>
          <a:ext cx="0" cy="0"/>
          <a:chOff x="0" y="0"/>
          <a:chExt cx="0" cy="0"/>
        </a:xfrm>
      </p:grpSpPr>
      <p:sp>
        <p:nvSpPr>
          <p:cNvPr id="52" name="Google Shape;52;p9"/>
          <p:cNvSpPr/>
          <p:nvPr/>
        </p:nvSpPr>
        <p:spPr>
          <a:xfrm>
            <a:off x="5466900" y="0"/>
            <a:ext cx="3724800" cy="51480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4" name="Google Shape;54;p9"/>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55" name="Google Shape;55;p9"/>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56" name="Google Shape;56;p9"/>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44;p8">
            <a:extLst>
              <a:ext uri="{FF2B5EF4-FFF2-40B4-BE49-F238E27FC236}">
                <a16:creationId xmlns:a16="http://schemas.microsoft.com/office/drawing/2014/main" id="{F1BB52A8-5C1D-0822-F443-AD3997CE3D46}"/>
              </a:ext>
            </a:extLst>
          </p:cNvPr>
          <p:cNvSpPr txBox="1">
            <a:spLocks noGrp="1"/>
          </p:cNvSpPr>
          <p:nvPr>
            <p:ph type="title"/>
          </p:nvPr>
        </p:nvSpPr>
        <p:spPr>
          <a:xfrm>
            <a:off x="349450" y="215875"/>
            <a:ext cx="4612800" cy="12615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6"/>
              </a:buClr>
              <a:buSzPts val="2800"/>
              <a:buFont typeface="Lexend"/>
              <a:buNone/>
              <a:defRPr b="1">
                <a:solidFill>
                  <a:schemeClr val="accent6"/>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45;p8">
            <a:extLst>
              <a:ext uri="{FF2B5EF4-FFF2-40B4-BE49-F238E27FC236}">
                <a16:creationId xmlns:a16="http://schemas.microsoft.com/office/drawing/2014/main" id="{CE9DF636-B0A0-8731-3A48-40B757ECBB3A}"/>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2"/>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4302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Sage" preserve="1">
  <p:cSld name="Title and Body Sage">
    <p:spTree>
      <p:nvGrpSpPr>
        <p:cNvPr id="1" name="Shape 37"/>
        <p:cNvGrpSpPr/>
        <p:nvPr/>
      </p:nvGrpSpPr>
      <p:grpSpPr>
        <a:xfrm>
          <a:off x="0" y="0"/>
          <a:ext cx="0" cy="0"/>
          <a:chOff x="0" y="0"/>
          <a:chExt cx="0" cy="0"/>
        </a:xfrm>
      </p:grpSpPr>
      <p:pic>
        <p:nvPicPr>
          <p:cNvPr id="40" name="Google Shape;40;p7"/>
          <p:cNvPicPr preferRelativeResize="0"/>
          <p:nvPr/>
        </p:nvPicPr>
        <p:blipFill rotWithShape="1">
          <a:blip r:embed="rId2">
            <a:alphaModFix amt="15000"/>
          </a:blip>
          <a:srcRect r="52036"/>
          <a:stretch/>
        </p:blipFill>
        <p:spPr>
          <a:xfrm>
            <a:off x="6674581" y="0"/>
            <a:ext cx="2469427" cy="5143501"/>
          </a:xfrm>
          <a:prstGeom prst="rect">
            <a:avLst/>
          </a:prstGeom>
          <a:noFill/>
          <a:ln>
            <a:noFill/>
          </a:ln>
        </p:spPr>
      </p:pic>
      <p:sp>
        <p:nvSpPr>
          <p:cNvPr id="41" name="Google Shape;41;p7"/>
          <p:cNvSpPr/>
          <p:nvPr/>
        </p:nvSpPr>
        <p:spPr>
          <a:xfrm>
            <a:off x="-14575" y="4736425"/>
            <a:ext cx="413700" cy="4137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42" name="Google Shape;42;p7"/>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2" name="Title Placeholder 1">
            <a:extLst>
              <a:ext uri="{FF2B5EF4-FFF2-40B4-BE49-F238E27FC236}">
                <a16:creationId xmlns:a16="http://schemas.microsoft.com/office/drawing/2014/main" id="{3FA89242-2BC0-43BF-1922-DE74D0AC5E2D}"/>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lvl1pPr>
              <a:defRPr>
                <a:solidFill>
                  <a:schemeClr val="accent5"/>
                </a:solidFill>
              </a:defRPr>
            </a:lvl1pPr>
          </a:lstStyle>
          <a:p>
            <a:r>
              <a:rPr lang="en-US"/>
              <a:t>Click to edit Master title style</a:t>
            </a:r>
          </a:p>
        </p:txBody>
      </p:sp>
      <p:sp>
        <p:nvSpPr>
          <p:cNvPr id="3" name="Text Placeholder 2">
            <a:extLst>
              <a:ext uri="{FF2B5EF4-FFF2-40B4-BE49-F238E27FC236}">
                <a16:creationId xmlns:a16="http://schemas.microsoft.com/office/drawing/2014/main" id="{62AA17A7-3850-5301-9073-BED030D163FB}"/>
              </a:ext>
            </a:extLst>
          </p:cNvPr>
          <p:cNvSpPr>
            <a:spLocks noGrp="1"/>
          </p:cNvSpPr>
          <p:nvPr>
            <p:ph idx="1"/>
          </p:nvPr>
        </p:nvSpPr>
        <p:spPr>
          <a:xfrm>
            <a:off x="310896" y="1152144"/>
            <a:ext cx="8522208" cy="3419856"/>
          </a:xfrm>
          <a:prstGeom prst="rect">
            <a:avLst/>
          </a:prstGeom>
        </p:spPr>
        <p:txBody>
          <a:bodyPr vert="horz" lIns="91440" tIns="45720" rIns="91440" bIns="45720" rtlCol="0">
            <a:noAutofit/>
          </a:bodyPr>
          <a:lstStyle>
            <a:lvl1pPr>
              <a:buClr>
                <a:schemeClr val="accent5"/>
              </a:buClr>
              <a:defRPr/>
            </a:lvl1pPr>
            <a:lvl4pPr>
              <a:buClr>
                <a:schemeClr val="accent5"/>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5545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hoto + Body 4L" preserve="1">
  <p:cSld name="Photo + Body 4L">
    <p:spTree>
      <p:nvGrpSpPr>
        <p:cNvPr id="1" name="Shape 85"/>
        <p:cNvGrpSpPr/>
        <p:nvPr/>
      </p:nvGrpSpPr>
      <p:grpSpPr>
        <a:xfrm>
          <a:off x="0" y="0"/>
          <a:ext cx="0" cy="0"/>
          <a:chOff x="0" y="0"/>
          <a:chExt cx="0" cy="0"/>
        </a:xfrm>
      </p:grpSpPr>
      <p:sp>
        <p:nvSpPr>
          <p:cNvPr id="87" name="Google Shape;87;p14"/>
          <p:cNvSpPr/>
          <p:nvPr/>
        </p:nvSpPr>
        <p:spPr>
          <a:xfrm>
            <a:off x="-30925" y="-25"/>
            <a:ext cx="3724800" cy="5143499"/>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9" name="Google Shape;89;p14"/>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90" name="Google Shape;90;p14"/>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91" name="Google Shape;91;p14"/>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2D41E975-C68C-7D99-CC28-5E8B8E0D2574}"/>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4"/>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E1650FA0-B32D-6600-28B2-3CDCF2A45435}"/>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4"/>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02106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hoto + Body 4R" preserve="1" userDrawn="1">
  <p:cSld name="Photo + Body 4R">
    <p:spTree>
      <p:nvGrpSpPr>
        <p:cNvPr id="1" name="Shape 92"/>
        <p:cNvGrpSpPr/>
        <p:nvPr/>
      </p:nvGrpSpPr>
      <p:grpSpPr>
        <a:xfrm>
          <a:off x="0" y="0"/>
          <a:ext cx="0" cy="0"/>
          <a:chOff x="0" y="0"/>
          <a:chExt cx="0" cy="0"/>
        </a:xfrm>
      </p:grpSpPr>
      <p:sp>
        <p:nvSpPr>
          <p:cNvPr id="94" name="Google Shape;94;p15"/>
          <p:cNvSpPr/>
          <p:nvPr/>
        </p:nvSpPr>
        <p:spPr>
          <a:xfrm>
            <a:off x="5466900" y="0"/>
            <a:ext cx="37248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6" name="Google Shape;96;p15"/>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97" name="Google Shape;97;p15"/>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98" name="Google Shape;98;p15"/>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4" name="Google Shape;58;p10">
            <a:extLst>
              <a:ext uri="{FF2B5EF4-FFF2-40B4-BE49-F238E27FC236}">
                <a16:creationId xmlns:a16="http://schemas.microsoft.com/office/drawing/2014/main" id="{B260D448-4DD1-6240-B111-B02BDEFBD18B}"/>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4"/>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2" name="Google Shape;60;p10">
            <a:extLst>
              <a:ext uri="{FF2B5EF4-FFF2-40B4-BE49-F238E27FC236}">
                <a16:creationId xmlns:a16="http://schemas.microsoft.com/office/drawing/2014/main" id="{B421375F-4B0F-81BD-EBC4-F7EB74930CF2}"/>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4"/>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82765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to + Body 5L" preserve="1">
  <p:cSld name="Photo + Body 5L">
    <p:spTree>
      <p:nvGrpSpPr>
        <p:cNvPr id="1" name="Shape 99"/>
        <p:cNvGrpSpPr/>
        <p:nvPr/>
      </p:nvGrpSpPr>
      <p:grpSpPr>
        <a:xfrm>
          <a:off x="0" y="0"/>
          <a:ext cx="0" cy="0"/>
          <a:chOff x="0" y="0"/>
          <a:chExt cx="0" cy="0"/>
        </a:xfrm>
      </p:grpSpPr>
      <p:sp>
        <p:nvSpPr>
          <p:cNvPr id="101" name="Google Shape;101;p16"/>
          <p:cNvSpPr/>
          <p:nvPr/>
        </p:nvSpPr>
        <p:spPr>
          <a:xfrm>
            <a:off x="-30925" y="0"/>
            <a:ext cx="37248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3" name="Google Shape;103;p16"/>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104" name="Google Shape;104;p16"/>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105" name="Google Shape;105;p16"/>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96A1260D-6518-9C6B-359C-8AFB461688C7}"/>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5"/>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0066F95D-47EA-1F80-954D-C468AE9EDB49}"/>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5"/>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3545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hoto + Body 5R" preserve="1" userDrawn="1">
  <p:cSld name="Photo + Body 5R">
    <p:spTree>
      <p:nvGrpSpPr>
        <p:cNvPr id="1" name="Shape 106"/>
        <p:cNvGrpSpPr/>
        <p:nvPr/>
      </p:nvGrpSpPr>
      <p:grpSpPr>
        <a:xfrm>
          <a:off x="0" y="0"/>
          <a:ext cx="0" cy="0"/>
          <a:chOff x="0" y="0"/>
          <a:chExt cx="0" cy="0"/>
        </a:xfrm>
      </p:grpSpPr>
      <p:sp>
        <p:nvSpPr>
          <p:cNvPr id="108" name="Google Shape;108;p17"/>
          <p:cNvSpPr/>
          <p:nvPr/>
        </p:nvSpPr>
        <p:spPr>
          <a:xfrm>
            <a:off x="5466900" y="0"/>
            <a:ext cx="37248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0" name="Google Shape;110;p17"/>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111" name="Google Shape;111;p17"/>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112" name="Google Shape;112;p17"/>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92E2DBCB-6B3F-1714-141F-BBEDF1F94E0E}"/>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5"/>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56754297-2EE6-EB52-5EBD-1ED7533E843C}"/>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ts val="1600"/>
              <a:buFont typeface="Lexend"/>
              <a:buChar char="●"/>
              <a:defRPr sz="1600">
                <a:latin typeface="Lexend"/>
                <a:ea typeface="Lexend"/>
                <a:cs typeface="Lexend"/>
                <a:sym typeface="Lexend"/>
              </a:defRPr>
            </a:lvl1pPr>
            <a:lvl2pPr marL="854075"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5"/>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9091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unset-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0514153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urquois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28600" lvl="0" indent="-228600">
              <a:spcBef>
                <a:spcPts val="0"/>
              </a:spcBef>
              <a:spcAft>
                <a:spcPts val="900"/>
              </a:spcAft>
              <a:buClr>
                <a:schemeClr val="accent2"/>
              </a:buClr>
              <a:buSzPct val="115000"/>
              <a:buFont typeface="Arial" panose="020B0604020202020204" pitchFamily="34" charset="0"/>
              <a:buChar char="•"/>
              <a:defRPr lang="en-US" dirty="0" smtClean="0"/>
            </a:lvl1pPr>
            <a:lvl2pPr marL="685800" lvl="1" indent="-228600">
              <a:spcBef>
                <a:spcPts val="0"/>
              </a:spcBef>
              <a:spcAft>
                <a:spcPts val="900"/>
              </a:spcAft>
              <a:buClr>
                <a:schemeClr val="accent1"/>
              </a:buClr>
              <a:buSzPts val="1700"/>
              <a:buFont typeface="Lexend"/>
              <a:buChar char="○"/>
              <a:defRPr lang="en-US" sz="1700" dirty="0" smtClean="0"/>
            </a:lvl2pPr>
            <a:lvl3pPr marL="1143000" lvl="2" indent="-228600">
              <a:spcBef>
                <a:spcPts val="0"/>
              </a:spcBef>
              <a:spcAft>
                <a:spcPts val="900"/>
              </a:spcAft>
              <a:buClr>
                <a:schemeClr val="accent6"/>
              </a:buClr>
              <a:buSzPts val="1600"/>
              <a:buFont typeface="Lexend"/>
              <a:buChar char="■"/>
              <a:defRPr lang="en-US" sz="1700" dirty="0" smtClean="0"/>
            </a:lvl3pPr>
            <a:lvl4pPr marL="1600200" lvl="3" indent="-228600">
              <a:spcBef>
                <a:spcPts val="0"/>
              </a:spcBef>
              <a:spcAft>
                <a:spcPts val="900"/>
              </a:spcAft>
              <a:buClr>
                <a:schemeClr val="accent2"/>
              </a:buClr>
              <a:buSzPts val="1500"/>
              <a:buFont typeface="Wingdings" panose="05000000000000000000" pitchFamily="2" charset="2"/>
              <a:buNone/>
              <a:defRPr lang="en-US" sz="1500" noProof="0" dirty="0" smtClean="0"/>
            </a:lvl4pPr>
            <a:lvl5pPr marL="2057400" lvl="4" indent="-228600">
              <a:spcBef>
                <a:spcPts val="0"/>
              </a:spcBef>
              <a:spcAft>
                <a:spcPts val="900"/>
              </a:spcAft>
              <a:buClr>
                <a:schemeClr val="accent2"/>
              </a:buClr>
              <a:buSzPct val="100000"/>
              <a:buFont typeface="Courier New" panose="02070309020205020404" pitchFamily="49" charset="0"/>
              <a:buChar char="o"/>
              <a:defRPr lang="en-US" sz="1400" dirty="0" smtClean="0"/>
            </a:lvl5pPr>
            <a:lvl6pPr marL="2743200" lvl="5" indent="-323850">
              <a:spcBef>
                <a:spcPts val="800"/>
              </a:spcBef>
              <a:spcAft>
                <a:spcPts val="0"/>
              </a:spcAft>
              <a:buClr>
                <a:schemeClr val="accent6"/>
              </a:buClr>
              <a:buSzPts val="1500"/>
              <a:buFont typeface="Lexend"/>
              <a:buChar char="■"/>
              <a:defRPr sz="1800">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sz="1800">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marL="285750" marR="0" lvl="0"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Click to edit Master text styles</a:t>
            </a:r>
          </a:p>
          <a:p>
            <a:pPr marL="285750" marR="0" lvl="1"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Second level</a:t>
            </a:r>
          </a:p>
          <a:p>
            <a:pPr marL="285750" marR="0" lvl="2"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Third level</a:t>
            </a:r>
          </a:p>
          <a:p>
            <a:pPr marL="285750" marR="0" lvl="3"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Fourth level</a:t>
            </a:r>
          </a:p>
          <a:p>
            <a:pPr marL="285750" marR="0" lvl="4"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Fifth level</a:t>
            </a:r>
            <a:endParaRPr kumimoji="0" lang="en-US" sz="1400" b="0" i="0" u="none" strike="noStrike" kern="1200" cap="none" spc="0" normalizeH="0" baseline="0" noProof="0">
              <a:ln>
                <a:noFill/>
              </a:ln>
              <a:solidFill>
                <a:srgbClr val="414042"/>
              </a:solidFill>
              <a:effectLst/>
              <a:uLnTx/>
              <a:uFillTx/>
              <a:latin typeface="Lexend" pitchFamily="2" charset="0"/>
              <a:ea typeface="+mn-ea"/>
              <a:cs typeface="+mn-cs"/>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41367630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Magenta-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6"/>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6"/>
              </a:buClr>
              <a:buSzPct val="115000"/>
              <a:buFont typeface="Times New Roman" panose="02020603050405020304" pitchFamily="18" charset="0"/>
              <a:buChar char="●"/>
              <a:defRPr kumimoji="0" lang="en-US" sz="1800" b="0" i="0" u="none" strike="noStrike" kern="1200" cap="none" spc="0" normalizeH="0" baseline="0" dirty="0" smtClean="0">
                <a:ln>
                  <a:noFill/>
                </a:ln>
                <a:solidFill>
                  <a:srgbClr val="414042"/>
                </a:solidFill>
                <a:effectLst/>
                <a:uLnTx/>
                <a:uFillTx/>
                <a:latin typeface="Lexend" pitchFamily="2" charset="0"/>
                <a:ea typeface="+mn-ea"/>
                <a:cs typeface="+mn-cs"/>
              </a:defRPr>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2"/>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6"/>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6"/>
            </a:solidFill>
            <a:prstDash val="solid"/>
            <a:round/>
            <a:headEnd type="none" w="med" len="med"/>
            <a:tailEnd type="none" w="med" len="med"/>
          </a:ln>
        </p:spPr>
      </p:cxnSp>
    </p:spTree>
    <p:extLst>
      <p:ext uri="{BB962C8B-B14F-4D97-AF65-F5344CB8AC3E}">
        <p14:creationId xmlns:p14="http://schemas.microsoft.com/office/powerpoint/2010/main" val="23105734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Pin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4"/>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4"/>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4"/>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24535989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ag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5"/>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115;p18">
            <a:extLst>
              <a:ext uri="{FF2B5EF4-FFF2-40B4-BE49-F238E27FC236}">
                <a16:creationId xmlns:a16="http://schemas.microsoft.com/office/drawing/2014/main" id="{913F53F8-C848-A471-0E09-7E05180017A0}"/>
              </a:ext>
            </a:extLst>
          </p:cNvPr>
          <p:cNvSpPr txBox="1">
            <a:spLocks noGrp="1"/>
          </p:cNvSpPr>
          <p:nvPr>
            <p:ph type="body" idx="1"/>
          </p:nvPr>
        </p:nvSpPr>
        <p:spPr>
          <a:xfrm>
            <a:off x="311700" y="1152475"/>
            <a:ext cx="85206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5"/>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Wingdings" panose="05000000000000000000" pitchFamily="2" charset="2"/>
              <a:buChar char="§"/>
              <a:defRPr lang="en-US" sz="1600" dirty="0" smtClean="0"/>
            </a:lvl3pPr>
            <a:lvl4pPr marL="1600200" lvl="3" indent="-228600">
              <a:spcBef>
                <a:spcPts val="0"/>
              </a:spcBef>
              <a:spcAft>
                <a:spcPts val="900"/>
              </a:spcAft>
              <a:buClr>
                <a:schemeClr val="accent5"/>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5"/>
            </a:solidFill>
            <a:prstDash val="solid"/>
            <a:round/>
            <a:headEnd type="none" w="med" len="med"/>
            <a:tailEnd type="none" w="med" len="med"/>
          </a:ln>
        </p:spPr>
      </p:cxnSp>
    </p:spTree>
    <p:extLst>
      <p:ext uri="{BB962C8B-B14F-4D97-AF65-F5344CB8AC3E}">
        <p14:creationId xmlns:p14="http://schemas.microsoft.com/office/powerpoint/2010/main" val="2824490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unset- 2 boxes">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
        <p:nvSpPr>
          <p:cNvPr id="7" name="Google Shape;115;p18">
            <a:extLst>
              <a:ext uri="{FF2B5EF4-FFF2-40B4-BE49-F238E27FC236}">
                <a16:creationId xmlns:a16="http://schemas.microsoft.com/office/drawing/2014/main" id="{35B5DD07-5016-0056-08CC-7509973C13AB}"/>
              </a:ext>
            </a:extLst>
          </p:cNvPr>
          <p:cNvSpPr txBox="1">
            <a:spLocks noGrp="1"/>
          </p:cNvSpPr>
          <p:nvPr>
            <p:ph type="body" idx="1"/>
          </p:nvPr>
        </p:nvSpPr>
        <p:spPr>
          <a:xfrm>
            <a:off x="311700" y="1152475"/>
            <a:ext cx="4160909"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15;p18">
            <a:extLst>
              <a:ext uri="{FF2B5EF4-FFF2-40B4-BE49-F238E27FC236}">
                <a16:creationId xmlns:a16="http://schemas.microsoft.com/office/drawing/2014/main" id="{958754A5-7132-BFCC-3606-0E0226C5CD30}"/>
              </a:ext>
            </a:extLst>
          </p:cNvPr>
          <p:cNvSpPr txBox="1">
            <a:spLocks noGrp="1"/>
          </p:cNvSpPr>
          <p:nvPr>
            <p:ph type="body" idx="10"/>
          </p:nvPr>
        </p:nvSpPr>
        <p:spPr>
          <a:xfrm>
            <a:off x="4670503" y="1152475"/>
            <a:ext cx="4160909" cy="3416400"/>
          </a:xfrm>
          <a:prstGeom prst="rect">
            <a:avLst/>
          </a:prstGeom>
        </p:spPr>
        <p:txBody>
          <a:bodyPr spcFirstLastPara="1" wrap="square" lIns="91425" tIns="45720" rIns="91425" bIns="45720" anchor="t" anchorCtr="0">
            <a:noAutofit/>
          </a:bodyPr>
          <a:lstStyle>
            <a:lvl1pPr marL="288925" lvl="0" indent="-288925">
              <a:spcBef>
                <a:spcPts val="0"/>
              </a:spcBef>
              <a:spcAft>
                <a:spcPts val="900"/>
              </a:spcAft>
              <a:buClr>
                <a:schemeClr val="accent2"/>
              </a:buClr>
              <a:buSzPct val="115000"/>
              <a:buFont typeface="Times New Roman" panose="02020603050405020304" pitchFamily="18" charset="0"/>
              <a:buChar char="●"/>
              <a:defRPr lang="en-US" dirty="0" smtClean="0"/>
            </a:lvl1pPr>
            <a:lvl2pPr marL="685800" lvl="1" indent="-228600">
              <a:spcBef>
                <a:spcPts val="0"/>
              </a:spcBef>
              <a:spcAft>
                <a:spcPts val="900"/>
              </a:spcAft>
              <a:buClr>
                <a:schemeClr val="accent1"/>
              </a:buClr>
              <a:buSzPts val="1700"/>
              <a:buFont typeface="Lexend"/>
              <a:buChar char="○"/>
              <a:defRPr lang="en-US" dirty="0" smtClean="0"/>
            </a:lvl2pPr>
            <a:lvl3pPr marL="1143000" lvl="2" indent="-228600">
              <a:spcBef>
                <a:spcPts val="0"/>
              </a:spcBef>
              <a:spcAft>
                <a:spcPts val="900"/>
              </a:spcAft>
              <a:buClr>
                <a:schemeClr val="accent6"/>
              </a:buClr>
              <a:buSzPts val="1600"/>
              <a:buFont typeface="Lexend"/>
              <a:buChar char="■"/>
              <a:defRPr lang="en-US" sz="1600" dirty="0" smtClean="0"/>
            </a:lvl3pPr>
            <a:lvl4pPr marL="1600200" lvl="3" indent="-228600">
              <a:spcBef>
                <a:spcPts val="0"/>
              </a:spcBef>
              <a:spcAft>
                <a:spcPts val="900"/>
              </a:spcAft>
              <a:buClr>
                <a:schemeClr val="accent2"/>
              </a:buClr>
              <a:buSzPts val="1500"/>
              <a:buFont typeface="Arial" panose="020B0604020202020204" pitchFamily="34" charset="0"/>
              <a:buChar char="•"/>
              <a:defRPr lang="en-US" noProof="0" dirty="0" smtClean="0"/>
            </a:lvl4pPr>
            <a:lvl5pPr marL="2057400" lvl="4" indent="-228600">
              <a:spcBef>
                <a:spcPts val="0"/>
              </a:spcBef>
              <a:spcAft>
                <a:spcPts val="900"/>
              </a:spcAft>
              <a:buClr>
                <a:schemeClr val="accent1"/>
              </a:buClr>
              <a:buSzPts val="1500"/>
              <a:buFont typeface="Lexend"/>
              <a:buChar char="○"/>
              <a:defRPr lang="en-US" dirty="0" smtClean="0"/>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946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 Body 2L" preserve="1">
  <p:cSld name="Photo + Body 2L">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2"/>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59" name="Google Shape;59;p10"/>
          <p:cNvSpPr/>
          <p:nvPr/>
        </p:nvSpPr>
        <p:spPr>
          <a:xfrm>
            <a:off x="0" y="0"/>
            <a:ext cx="3724800" cy="51480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10"/>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2"/>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86000"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1" name="Google Shape;61;p10"/>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62" name="Google Shape;62;p10"/>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63" name="Google Shape;63;p10"/>
          <p:cNvPicPr preferRelativeResize="0"/>
          <p:nvPr/>
        </p:nvPicPr>
        <p:blipFill>
          <a:blip r:embed="rId3">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26800010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urquoise-no mandal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
        <p:nvSpPr>
          <p:cNvPr id="7" name="Google Shape;115;p18">
            <a:extLst>
              <a:ext uri="{FF2B5EF4-FFF2-40B4-BE49-F238E27FC236}">
                <a16:creationId xmlns:a16="http://schemas.microsoft.com/office/drawing/2014/main" id="{19F58FBF-C36A-9BCE-886B-FE9380A8A749}"/>
              </a:ext>
            </a:extLst>
          </p:cNvPr>
          <p:cNvSpPr txBox="1">
            <a:spLocks noGrp="1"/>
          </p:cNvSpPr>
          <p:nvPr>
            <p:ph type="body" idx="1"/>
          </p:nvPr>
        </p:nvSpPr>
        <p:spPr>
          <a:xfrm>
            <a:off x="311700" y="1152475"/>
            <a:ext cx="4180787" cy="3416400"/>
          </a:xfrm>
          <a:prstGeom prst="rect">
            <a:avLst/>
          </a:prstGeom>
        </p:spPr>
        <p:txBody>
          <a:bodyPr spcFirstLastPara="1" wrap="square" lIns="91425" tIns="45720" rIns="91425" bIns="45720" anchor="t" anchorCtr="0">
            <a:noAutofit/>
          </a:bodyPr>
          <a:lstStyle>
            <a:lvl1pPr marL="228600" lvl="0" indent="-228600">
              <a:spcBef>
                <a:spcPts val="0"/>
              </a:spcBef>
              <a:spcAft>
                <a:spcPts val="900"/>
              </a:spcAft>
              <a:buClr>
                <a:schemeClr val="accent2"/>
              </a:buClr>
              <a:buSzPct val="115000"/>
              <a:buFont typeface="Arial" panose="020B0604020202020204" pitchFamily="34" charset="0"/>
              <a:buChar char="•"/>
              <a:defRPr lang="en-US" dirty="0" smtClean="0"/>
            </a:lvl1pPr>
            <a:lvl2pPr marL="685800" lvl="1" indent="-228600">
              <a:spcBef>
                <a:spcPts val="0"/>
              </a:spcBef>
              <a:spcAft>
                <a:spcPts val="900"/>
              </a:spcAft>
              <a:buClr>
                <a:schemeClr val="accent1"/>
              </a:buClr>
              <a:buSzPts val="1700"/>
              <a:buFont typeface="Lexend"/>
              <a:buChar char="○"/>
              <a:defRPr lang="en-US" sz="1700" dirty="0" smtClean="0"/>
            </a:lvl2pPr>
            <a:lvl3pPr marL="1143000" lvl="2" indent="-228600">
              <a:spcBef>
                <a:spcPts val="0"/>
              </a:spcBef>
              <a:spcAft>
                <a:spcPts val="900"/>
              </a:spcAft>
              <a:buClr>
                <a:schemeClr val="accent6"/>
              </a:buClr>
              <a:buSzPts val="1600"/>
              <a:buFont typeface="Lexend"/>
              <a:buChar char="■"/>
              <a:defRPr lang="en-US" sz="1700" dirty="0" smtClean="0"/>
            </a:lvl3pPr>
            <a:lvl4pPr marL="1600200" lvl="3" indent="-228600">
              <a:spcBef>
                <a:spcPts val="0"/>
              </a:spcBef>
              <a:spcAft>
                <a:spcPts val="900"/>
              </a:spcAft>
              <a:buClr>
                <a:schemeClr val="accent2"/>
              </a:buClr>
              <a:buSzPts val="1500"/>
              <a:buFont typeface="Wingdings" panose="05000000000000000000" pitchFamily="2" charset="2"/>
              <a:buNone/>
              <a:defRPr lang="en-US" sz="1500" noProof="0" dirty="0" smtClean="0"/>
            </a:lvl4pPr>
            <a:lvl5pPr marL="2057400" lvl="4" indent="-228600">
              <a:spcBef>
                <a:spcPts val="0"/>
              </a:spcBef>
              <a:spcAft>
                <a:spcPts val="900"/>
              </a:spcAft>
              <a:buClr>
                <a:schemeClr val="accent2"/>
              </a:buClr>
              <a:buSzPct val="100000"/>
              <a:buFont typeface="Courier New" panose="02070309020205020404" pitchFamily="49" charset="0"/>
              <a:buChar char="o"/>
              <a:defRPr lang="en-US" sz="1400" dirty="0" smtClean="0"/>
            </a:lvl5pPr>
            <a:lvl6pPr marL="2743200" lvl="5" indent="-323850">
              <a:spcBef>
                <a:spcPts val="800"/>
              </a:spcBef>
              <a:spcAft>
                <a:spcPts val="0"/>
              </a:spcAft>
              <a:buClr>
                <a:schemeClr val="accent6"/>
              </a:buClr>
              <a:buSzPts val="1500"/>
              <a:buFont typeface="Lexend"/>
              <a:buChar char="■"/>
              <a:defRPr sz="1800">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sz="1800">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marL="285750" marR="0" lvl="0"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Click to edit Master text styles</a:t>
            </a:r>
          </a:p>
          <a:p>
            <a:pPr marL="285750" marR="0" lvl="1"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Second level</a:t>
            </a:r>
          </a:p>
          <a:p>
            <a:pPr marL="285750" marR="0" lvl="2"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Third level</a:t>
            </a:r>
          </a:p>
          <a:p>
            <a:pPr marL="285750" marR="0" lvl="3"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Fourth level</a:t>
            </a:r>
          </a:p>
          <a:p>
            <a:pPr marL="285750" marR="0" lvl="4"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Fifth level</a:t>
            </a:r>
            <a:endParaRPr kumimoji="0" lang="en-US" sz="1400" b="0" i="0" u="none" strike="noStrike" kern="1200" cap="none" spc="0" normalizeH="0" baseline="0" noProof="0">
              <a:ln>
                <a:noFill/>
              </a:ln>
              <a:solidFill>
                <a:srgbClr val="414042"/>
              </a:solidFill>
              <a:effectLst/>
              <a:uLnTx/>
              <a:uFillTx/>
              <a:latin typeface="Lexend" pitchFamily="2" charset="0"/>
              <a:ea typeface="+mn-ea"/>
              <a:cs typeface="+mn-cs"/>
            </a:endParaRPr>
          </a:p>
        </p:txBody>
      </p:sp>
      <p:sp>
        <p:nvSpPr>
          <p:cNvPr id="8" name="Google Shape;115;p18">
            <a:extLst>
              <a:ext uri="{FF2B5EF4-FFF2-40B4-BE49-F238E27FC236}">
                <a16:creationId xmlns:a16="http://schemas.microsoft.com/office/drawing/2014/main" id="{97BE8325-DC5C-4DF3-BD38-A757FCC75E0B}"/>
              </a:ext>
            </a:extLst>
          </p:cNvPr>
          <p:cNvSpPr txBox="1">
            <a:spLocks noGrp="1"/>
          </p:cNvSpPr>
          <p:nvPr>
            <p:ph type="body" idx="10"/>
          </p:nvPr>
        </p:nvSpPr>
        <p:spPr>
          <a:xfrm>
            <a:off x="4650625" y="1152475"/>
            <a:ext cx="4180787" cy="3416400"/>
          </a:xfrm>
          <a:prstGeom prst="rect">
            <a:avLst/>
          </a:prstGeom>
        </p:spPr>
        <p:txBody>
          <a:bodyPr spcFirstLastPara="1" wrap="square" lIns="91425" tIns="45720" rIns="91425" bIns="45720" anchor="t" anchorCtr="0">
            <a:noAutofit/>
          </a:bodyPr>
          <a:lstStyle>
            <a:lvl1pPr marL="228600" lvl="0" indent="-228600">
              <a:spcBef>
                <a:spcPts val="0"/>
              </a:spcBef>
              <a:spcAft>
                <a:spcPts val="900"/>
              </a:spcAft>
              <a:buClr>
                <a:schemeClr val="accent2"/>
              </a:buClr>
              <a:buSzPct val="115000"/>
              <a:buFont typeface="Arial" panose="020B0604020202020204" pitchFamily="34" charset="0"/>
              <a:buChar char="•"/>
              <a:defRPr lang="en-US" dirty="0" smtClean="0"/>
            </a:lvl1pPr>
            <a:lvl2pPr marL="685800" lvl="1" indent="-228600">
              <a:spcBef>
                <a:spcPts val="0"/>
              </a:spcBef>
              <a:spcAft>
                <a:spcPts val="900"/>
              </a:spcAft>
              <a:buClr>
                <a:schemeClr val="accent1"/>
              </a:buClr>
              <a:buSzPts val="1700"/>
              <a:buFont typeface="Lexend"/>
              <a:buChar char="○"/>
              <a:defRPr lang="en-US" sz="1700" dirty="0" smtClean="0"/>
            </a:lvl2pPr>
            <a:lvl3pPr marL="1143000" lvl="2" indent="-228600">
              <a:spcBef>
                <a:spcPts val="0"/>
              </a:spcBef>
              <a:spcAft>
                <a:spcPts val="900"/>
              </a:spcAft>
              <a:buClr>
                <a:schemeClr val="accent6"/>
              </a:buClr>
              <a:buSzPts val="1600"/>
              <a:buFont typeface="Lexend"/>
              <a:buChar char="■"/>
              <a:defRPr lang="en-US" sz="1700" dirty="0" smtClean="0"/>
            </a:lvl3pPr>
            <a:lvl4pPr marL="1600200" lvl="3" indent="-228600">
              <a:spcBef>
                <a:spcPts val="0"/>
              </a:spcBef>
              <a:spcAft>
                <a:spcPts val="900"/>
              </a:spcAft>
              <a:buClr>
                <a:schemeClr val="accent2"/>
              </a:buClr>
              <a:buSzPts val="1500"/>
              <a:buFont typeface="Wingdings" panose="05000000000000000000" pitchFamily="2" charset="2"/>
              <a:buNone/>
              <a:defRPr lang="en-US" sz="1500" noProof="0" dirty="0" smtClean="0"/>
            </a:lvl4pPr>
            <a:lvl5pPr marL="2057400" lvl="4" indent="-228600">
              <a:spcBef>
                <a:spcPts val="0"/>
              </a:spcBef>
              <a:spcAft>
                <a:spcPts val="900"/>
              </a:spcAft>
              <a:buClr>
                <a:schemeClr val="accent2"/>
              </a:buClr>
              <a:buSzPct val="100000"/>
              <a:buFont typeface="Courier New" panose="02070309020205020404" pitchFamily="49" charset="0"/>
              <a:buChar char="o"/>
              <a:defRPr lang="en-US" sz="1400" dirty="0" smtClean="0"/>
            </a:lvl5pPr>
            <a:lvl6pPr marL="2743200" lvl="5" indent="-323850">
              <a:spcBef>
                <a:spcPts val="800"/>
              </a:spcBef>
              <a:spcAft>
                <a:spcPts val="0"/>
              </a:spcAft>
              <a:buClr>
                <a:schemeClr val="accent6"/>
              </a:buClr>
              <a:buSzPts val="1500"/>
              <a:buFont typeface="Lexend"/>
              <a:buChar char="■"/>
              <a:defRPr sz="1800">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sz="1800">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marL="285750" marR="0" lvl="0"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Click to edit Master text styles</a:t>
            </a:r>
          </a:p>
          <a:p>
            <a:pPr marL="285750" marR="0" lvl="1"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Second level</a:t>
            </a:r>
          </a:p>
          <a:p>
            <a:pPr marL="285750" marR="0" lvl="2"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Third level</a:t>
            </a:r>
          </a:p>
          <a:p>
            <a:pPr marL="285750" marR="0" lvl="3"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Fourth level</a:t>
            </a:r>
          </a:p>
          <a:p>
            <a:pPr marL="285750" marR="0" lvl="4" indent="-285750" algn="l" defTabSz="914400" rtl="0" eaLnBrk="1" fontAlgn="auto" latinLnBrk="0" hangingPunct="1">
              <a:lnSpc>
                <a:spcPct val="110000"/>
              </a:lnSpc>
              <a:spcBef>
                <a:spcPts val="0"/>
              </a:spcBef>
              <a:spcAft>
                <a:spcPts val="900"/>
              </a:spcAft>
              <a:buClr>
                <a:srgbClr val="369992"/>
              </a:buClr>
              <a:buSzPct val="101000"/>
              <a:buFont typeface="Times New Roman" panose="02020603050405020304" pitchFamily="18" charset="0"/>
              <a:buChar char="●"/>
              <a:tabLst/>
              <a:defRPr/>
            </a:pPr>
            <a:r>
              <a:rPr kumimoji="0" lang="en-US" sz="1800" b="0" i="0" u="none" strike="noStrike" kern="1200" cap="none" spc="0" normalizeH="0" baseline="0" noProof="0">
                <a:ln>
                  <a:noFill/>
                </a:ln>
                <a:solidFill>
                  <a:srgbClr val="414042"/>
                </a:solidFill>
                <a:effectLst/>
                <a:uLnTx/>
                <a:uFillTx/>
                <a:latin typeface="Lexend" pitchFamily="2" charset="0"/>
                <a:ea typeface="+mn-ea"/>
                <a:cs typeface="+mn-cs"/>
              </a:rPr>
              <a:t>Fifth level</a:t>
            </a:r>
            <a:endParaRPr kumimoji="0" lang="en-US" sz="1400" b="0" i="0" u="none" strike="noStrike" kern="1200" cap="none" spc="0" normalizeH="0" baseline="0" noProof="0">
              <a:ln>
                <a:noFill/>
              </a:ln>
              <a:solidFill>
                <a:srgbClr val="414042"/>
              </a:solidFill>
              <a:effectLst/>
              <a:uLnTx/>
              <a:uFillTx/>
              <a:latin typeface="Lexend" pitchFamily="2" charset="0"/>
              <a:ea typeface="+mn-ea"/>
              <a:cs typeface="+mn-cs"/>
            </a:endParaRPr>
          </a:p>
        </p:txBody>
      </p:sp>
    </p:spTree>
    <p:extLst>
      <p:ext uri="{BB962C8B-B14F-4D97-AF65-F5344CB8AC3E}">
        <p14:creationId xmlns:p14="http://schemas.microsoft.com/office/powerpoint/2010/main" val="20713224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No Content-Sunset">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9229198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No Content - Turquoise">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1"/>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4324430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No Content-Magenta">
    <p:spTree>
      <p:nvGrpSpPr>
        <p:cNvPr id="1" name=""/>
        <p:cNvGrpSpPr/>
        <p:nvPr/>
      </p:nvGrpSpPr>
      <p:grpSpPr>
        <a:xfrm>
          <a:off x="0" y="0"/>
          <a:ext cx="0" cy="0"/>
          <a:chOff x="0" y="0"/>
          <a:chExt cx="0" cy="0"/>
        </a:xfrm>
      </p:grpSpPr>
      <p:sp>
        <p:nvSpPr>
          <p:cNvPr id="3" name="Google Shape;114;p18">
            <a:extLst>
              <a:ext uri="{FF2B5EF4-FFF2-40B4-BE49-F238E27FC236}">
                <a16:creationId xmlns:a16="http://schemas.microsoft.com/office/drawing/2014/main" id="{BA824368-4DCC-77F9-1C47-F8FB73FC3F05}"/>
              </a:ext>
            </a:extLst>
          </p:cNvPr>
          <p:cNvSpPr txBox="1">
            <a:spLocks noGrp="1"/>
          </p:cNvSpPr>
          <p:nvPr>
            <p:ph type="title"/>
          </p:nvPr>
        </p:nvSpPr>
        <p:spPr>
          <a:xfrm>
            <a:off x="311700" y="141425"/>
            <a:ext cx="8520600" cy="868800"/>
          </a:xfrm>
          <a:prstGeom prst="rect">
            <a:avLst/>
          </a:prstGeom>
        </p:spPr>
        <p:txBody>
          <a:bodyPr spcFirstLastPara="1" wrap="square" lIns="91425" tIns="45720" rIns="91425" bIns="45720" anchor="b" anchorCtr="0">
            <a:noAutofit/>
          </a:bodyPr>
          <a:lstStyle>
            <a:lvl1pPr lvl="0">
              <a:lnSpc>
                <a:spcPct val="95000"/>
              </a:lnSpc>
              <a:spcBef>
                <a:spcPts val="0"/>
              </a:spcBef>
              <a:spcAft>
                <a:spcPts val="0"/>
              </a:spcAft>
              <a:buClr>
                <a:schemeClr val="accent1"/>
              </a:buClr>
              <a:buSzPts val="2800"/>
              <a:buFont typeface="Lexend"/>
              <a:buNone/>
              <a:defRPr b="1">
                <a:solidFill>
                  <a:schemeClr val="accent6"/>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5" name="Google Shape;116;p18">
            <a:extLst>
              <a:ext uri="{FF2B5EF4-FFF2-40B4-BE49-F238E27FC236}">
                <a16:creationId xmlns:a16="http://schemas.microsoft.com/office/drawing/2014/main" id="{AF3866D3-F987-6800-31A8-812C75C0B581}"/>
              </a:ext>
            </a:extLst>
          </p:cNvPr>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6" name="Google Shape;117;p18">
            <a:extLst>
              <a:ext uri="{FF2B5EF4-FFF2-40B4-BE49-F238E27FC236}">
                <a16:creationId xmlns:a16="http://schemas.microsoft.com/office/drawing/2014/main" id="{6CF05816-E7F2-46F4-98D1-A9356552320F}"/>
              </a:ext>
            </a:extLst>
          </p:cNvPr>
          <p:cNvCxnSpPr/>
          <p:nvPr/>
        </p:nvCxnSpPr>
        <p:spPr>
          <a:xfrm rot="10800000">
            <a:off x="-7525" y="4912650"/>
            <a:ext cx="8598000" cy="600"/>
          </a:xfrm>
          <a:prstGeom prst="straightConnector1">
            <a:avLst/>
          </a:prstGeom>
          <a:noFill/>
          <a:ln w="9525" cap="flat" cmpd="sng">
            <a:solidFill>
              <a:schemeClr val="accent6"/>
            </a:solidFill>
            <a:prstDash val="solid"/>
            <a:round/>
            <a:headEnd type="none" w="med" len="med"/>
            <a:tailEnd type="none" w="med" len="med"/>
          </a:ln>
        </p:spPr>
      </p:cxnSp>
    </p:spTree>
    <p:extLst>
      <p:ext uri="{BB962C8B-B14F-4D97-AF65-F5344CB8AC3E}">
        <p14:creationId xmlns:p14="http://schemas.microsoft.com/office/powerpoint/2010/main" val="22947874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hapter Break Copper" preserve="1">
  <p:cSld name="Chapter Break Copper">
    <p:bg>
      <p:bgPr>
        <a:solidFill>
          <a:schemeClr val="accent2"/>
        </a:solidFill>
        <a:effectLst/>
      </p:bgPr>
    </p:bg>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9" name="Google Shape;139;p23"/>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0" name="Google Shape;140;p23"/>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9859169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hapter Break Turquoise" preserve="1">
  <p:cSld name="Chapter Break Turquoise">
    <p:bg>
      <p:bgPr>
        <a:solidFill>
          <a:srgbClr val="369992"/>
        </a:solidFill>
        <a:effectLst/>
      </p:bgPr>
    </p:bg>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35" name="Google Shape;135;p2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36" name="Google Shape;136;p22"/>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5492144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hapter Break Magenta" preserve="1">
  <p:cSld name="Chapter Break Magenta">
    <p:bg>
      <p:bgPr>
        <a:solidFill>
          <a:schemeClr val="accent6"/>
        </a:solidFill>
        <a:effectLst/>
      </p:bgPr>
    </p:bg>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51" name="Google Shape;151;p26"/>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52" name="Google Shape;152;p26"/>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2814718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hapter Break Pine" preserve="1">
  <p:cSld name="Chapter Break Pine">
    <p:bg>
      <p:bgPr>
        <a:solidFill>
          <a:schemeClr val="accent4"/>
        </a:solidFill>
        <a:effectLst/>
      </p:bgPr>
    </p:bg>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43" name="Google Shape;143;p24"/>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4" name="Google Shape;144;p24"/>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0397214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hapter Break Sage" preserve="1">
  <p:cSld name="Chapter Break Sage">
    <p:bg>
      <p:bgPr>
        <a:solidFill>
          <a:schemeClr val="accent5"/>
        </a:solidFill>
        <a:effectLst/>
      </p:bgPr>
    </p:bg>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2613475" y="679200"/>
            <a:ext cx="5911800" cy="3966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000"/>
              <a:buFont typeface="Lexend"/>
              <a:buNone/>
              <a:defRPr sz="4000" b="1">
                <a:solidFill>
                  <a:schemeClr val="lt1"/>
                </a:solidFill>
                <a:latin typeface="Lexend"/>
                <a:ea typeface="Lexend"/>
                <a:cs typeface="Lexend"/>
                <a:sym typeface="Lexen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pic>
        <p:nvPicPr>
          <p:cNvPr id="147" name="Google Shape;147;p25"/>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pic>
        <p:nvPicPr>
          <p:cNvPr id="148" name="Google Shape;148;p25"/>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8877037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hapter Break Copper 2" preserve="1">
  <p:cSld name="Chapter Break Copper 2">
    <p:bg>
      <p:bgPr>
        <a:solidFill>
          <a:schemeClr val="accent2"/>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468825" y="253075"/>
            <a:ext cx="8206800" cy="1330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
        <p:nvSpPr>
          <p:cNvPr id="165" name="Google Shape;165;p29"/>
          <p:cNvSpPr txBox="1">
            <a:spLocks noGrp="1"/>
          </p:cNvSpPr>
          <p:nvPr>
            <p:ph type="title" idx="2"/>
          </p:nvPr>
        </p:nvSpPr>
        <p:spPr>
          <a:xfrm>
            <a:off x="468825" y="1641509"/>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66" name="Google Shape;166;p29"/>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67" name="Google Shape;167;p29"/>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96986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 Body 2R" preserve="1">
  <p:cSld name="Photo + Body 2R">
    <p:spTree>
      <p:nvGrpSpPr>
        <p:cNvPr id="1" name="Shape 64"/>
        <p:cNvGrpSpPr/>
        <p:nvPr/>
      </p:nvGrpSpPr>
      <p:grpSpPr>
        <a:xfrm>
          <a:off x="0" y="0"/>
          <a:ext cx="0" cy="0"/>
          <a:chOff x="0" y="0"/>
          <a:chExt cx="0" cy="0"/>
        </a:xfrm>
      </p:grpSpPr>
      <p:sp>
        <p:nvSpPr>
          <p:cNvPr id="66" name="Google Shape;66;p11"/>
          <p:cNvSpPr/>
          <p:nvPr/>
        </p:nvSpPr>
        <p:spPr>
          <a:xfrm>
            <a:off x="5466900" y="0"/>
            <a:ext cx="3724800" cy="5120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 name="Google Shape;68;p11"/>
          <p:cNvPicPr preferRelativeResize="0"/>
          <p:nvPr/>
        </p:nvPicPr>
        <p:blipFill rotWithShape="1">
          <a:blip r:embed="rId2">
            <a:alphaModFix amt="40000"/>
          </a:blip>
          <a:srcRect l="55871" t="8478" r="3813" b="8478"/>
          <a:stretch/>
        </p:blipFill>
        <p:spPr>
          <a:xfrm rot="10800000">
            <a:off x="6476200" y="0"/>
            <a:ext cx="2667802" cy="5143498"/>
          </a:xfrm>
          <a:prstGeom prst="rect">
            <a:avLst/>
          </a:prstGeom>
          <a:noFill/>
          <a:ln>
            <a:noFill/>
          </a:ln>
        </p:spPr>
      </p:pic>
      <p:sp>
        <p:nvSpPr>
          <p:cNvPr id="69" name="Google Shape;69;p11"/>
          <p:cNvSpPr/>
          <p:nvPr/>
        </p:nvSpPr>
        <p:spPr>
          <a:xfrm>
            <a:off x="526732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70" name="Google Shape;70;p11"/>
          <p:cNvPicPr preferRelativeResize="0"/>
          <p:nvPr/>
        </p:nvPicPr>
        <p:blipFill>
          <a:blip r:embed="rId3">
            <a:alphaModFix/>
          </a:blip>
          <a:stretch>
            <a:fillRect/>
          </a:stretch>
        </p:blipFill>
        <p:spPr>
          <a:xfrm>
            <a:off x="142925" y="4770150"/>
            <a:ext cx="359774" cy="286201"/>
          </a:xfrm>
          <a:prstGeom prst="rect">
            <a:avLst/>
          </a:prstGeom>
          <a:noFill/>
          <a:ln>
            <a:noFill/>
          </a:ln>
        </p:spPr>
      </p:pic>
      <p:sp>
        <p:nvSpPr>
          <p:cNvPr id="2" name="Google Shape;58;p10">
            <a:extLst>
              <a:ext uri="{FF2B5EF4-FFF2-40B4-BE49-F238E27FC236}">
                <a16:creationId xmlns:a16="http://schemas.microsoft.com/office/drawing/2014/main" id="{25FBEF86-C634-EEEB-5AAC-F0D50DD535C6}"/>
              </a:ext>
            </a:extLst>
          </p:cNvPr>
          <p:cNvSpPr txBox="1">
            <a:spLocks noGrp="1"/>
          </p:cNvSpPr>
          <p:nvPr>
            <p:ph type="title"/>
          </p:nvPr>
        </p:nvSpPr>
        <p:spPr>
          <a:xfrm>
            <a:off x="349450"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2"/>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4" name="Google Shape;60;p10">
            <a:extLst>
              <a:ext uri="{FF2B5EF4-FFF2-40B4-BE49-F238E27FC236}">
                <a16:creationId xmlns:a16="http://schemas.microsoft.com/office/drawing/2014/main" id="{33F83E22-70EF-F7DB-93E6-4E40DE2EB963}"/>
              </a:ext>
            </a:extLst>
          </p:cNvPr>
          <p:cNvSpPr txBox="1">
            <a:spLocks noGrp="1"/>
          </p:cNvSpPr>
          <p:nvPr>
            <p:ph type="body" idx="1"/>
          </p:nvPr>
        </p:nvSpPr>
        <p:spPr>
          <a:xfrm>
            <a:off x="349450"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2"/>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1"/>
              </a:buClr>
              <a:buSzPts val="1600"/>
              <a:buFont typeface="Lexend"/>
              <a:buChar char="○"/>
              <a:defRPr sz="1500">
                <a:latin typeface="Lexend"/>
                <a:ea typeface="Lexend"/>
                <a:cs typeface="Lexend"/>
                <a:sym typeface="Lexend"/>
              </a:defRPr>
            </a:lvl2pPr>
            <a:lvl3pPr marL="1311275"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86000"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88712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hapter Break Turquoise 2" preserve="1">
  <p:cSld name="Chapter Break Turquoise 2">
    <p:bg>
      <p:bgPr>
        <a:solidFill>
          <a:schemeClr val="accent1"/>
        </a:solidFill>
        <a:effectLst/>
      </p:bgPr>
    </p:bg>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468825" y="230750"/>
            <a:ext cx="8206800" cy="1352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r>
              <a:rPr lang="en-US"/>
              <a:t>Click to edit Master title style</a:t>
            </a:r>
            <a:endParaRPr/>
          </a:p>
        </p:txBody>
      </p:sp>
      <p:sp>
        <p:nvSpPr>
          <p:cNvPr id="160" name="Google Shape;160;p28"/>
          <p:cNvSpPr txBox="1">
            <a:spLocks noGrp="1"/>
          </p:cNvSpPr>
          <p:nvPr>
            <p:ph type="title" idx="2"/>
          </p:nvPr>
        </p:nvSpPr>
        <p:spPr>
          <a:xfrm>
            <a:off x="468825" y="1641447"/>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61" name="Google Shape;161;p28"/>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62" name="Google Shape;162;p28"/>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20916444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hapter Break Magenta 2" preserve="1">
  <p:cSld name="Chapter Break Magenta 2">
    <p:bg>
      <p:bgPr>
        <a:solidFill>
          <a:schemeClr val="accent6"/>
        </a:solidFill>
        <a:effectLst/>
      </p:bgPr>
    </p:bg>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55" name="Google Shape;155;p27"/>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sp>
        <p:nvSpPr>
          <p:cNvPr id="156" name="Google Shape;156;p27"/>
          <p:cNvSpPr txBox="1">
            <a:spLocks noGrp="1"/>
          </p:cNvSpPr>
          <p:nvPr>
            <p:ph type="title" idx="2"/>
          </p:nvPr>
        </p:nvSpPr>
        <p:spPr>
          <a:xfrm>
            <a:off x="468825" y="1630802"/>
            <a:ext cx="8206800" cy="1007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rPr lang="en-US"/>
              <a:t>Click to edit Master title style</a:t>
            </a:r>
            <a:endParaRPr/>
          </a:p>
        </p:txBody>
      </p:sp>
      <p:pic>
        <p:nvPicPr>
          <p:cNvPr id="157" name="Google Shape;157;p27"/>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16775567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hapter Break Pine 2" preserve="1">
  <p:cSld name="Chapter Break Pine 2">
    <p:bg>
      <p:bgPr>
        <a:solidFill>
          <a:schemeClr val="accent4"/>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468825" y="245625"/>
            <a:ext cx="8206800" cy="1337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42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
        <p:nvSpPr>
          <p:cNvPr id="170" name="Google Shape;170;p30"/>
          <p:cNvSpPr txBox="1">
            <a:spLocks noGrp="1"/>
          </p:cNvSpPr>
          <p:nvPr>
            <p:ph type="title" idx="2"/>
          </p:nvPr>
        </p:nvSpPr>
        <p:spPr>
          <a:xfrm>
            <a:off x="468825" y="1641534"/>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71" name="Google Shape;171;p30"/>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72" name="Google Shape;172;p30"/>
          <p:cNvPicPr preferRelativeResize="0"/>
          <p:nvPr/>
        </p:nvPicPr>
        <p:blipFill>
          <a:blip r:embed="rId3">
            <a:alphaModFix/>
          </a:blip>
          <a:stretch>
            <a:fillRect/>
          </a:stretch>
        </p:blipFill>
        <p:spPr>
          <a:xfrm>
            <a:off x="7868537" y="4622637"/>
            <a:ext cx="1092224" cy="398925"/>
          </a:xfrm>
          <a:prstGeom prst="rect">
            <a:avLst/>
          </a:prstGeom>
          <a:noFill/>
          <a:ln>
            <a:noFill/>
          </a:ln>
        </p:spPr>
      </p:pic>
    </p:spTree>
    <p:extLst>
      <p:ext uri="{BB962C8B-B14F-4D97-AF65-F5344CB8AC3E}">
        <p14:creationId xmlns:p14="http://schemas.microsoft.com/office/powerpoint/2010/main" val="31901523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hapter Break Sage 2" preserve="1">
  <p:cSld name="Chapter Break Sage 2">
    <p:bg>
      <p:bgPr>
        <a:solidFill>
          <a:schemeClr val="accent5"/>
        </a:solidFill>
        <a:effectLst/>
      </p:bgPr>
    </p:bg>
    <p:spTree>
      <p:nvGrpSpPr>
        <p:cNvPr id="1" name="Shape 173"/>
        <p:cNvGrpSpPr/>
        <p:nvPr/>
      </p:nvGrpSpPr>
      <p:grpSpPr>
        <a:xfrm>
          <a:off x="0" y="0"/>
          <a:ext cx="0" cy="0"/>
          <a:chOff x="0" y="0"/>
          <a:chExt cx="0" cy="0"/>
        </a:xfrm>
      </p:grpSpPr>
      <p:sp>
        <p:nvSpPr>
          <p:cNvPr id="174" name="Google Shape;174;p31"/>
          <p:cNvSpPr txBox="1">
            <a:spLocks noGrp="1"/>
          </p:cNvSpPr>
          <p:nvPr>
            <p:ph type="title"/>
          </p:nvPr>
        </p:nvSpPr>
        <p:spPr>
          <a:xfrm>
            <a:off x="468825" y="1630802"/>
            <a:ext cx="8206800" cy="1007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400"/>
              <a:buNone/>
              <a:defRPr sz="2400" b="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pic>
        <p:nvPicPr>
          <p:cNvPr id="175" name="Google Shape;175;p31"/>
          <p:cNvPicPr preferRelativeResize="0"/>
          <p:nvPr/>
        </p:nvPicPr>
        <p:blipFill rotWithShape="1">
          <a:blip r:embed="rId2">
            <a:alphaModFix amt="40000"/>
          </a:blip>
          <a:srcRect l="5237" t="7321" r="5228" b="64893"/>
          <a:stretch/>
        </p:blipFill>
        <p:spPr>
          <a:xfrm>
            <a:off x="468375" y="2759832"/>
            <a:ext cx="8207252" cy="2383660"/>
          </a:xfrm>
          <a:prstGeom prst="rect">
            <a:avLst/>
          </a:prstGeom>
          <a:noFill/>
          <a:ln>
            <a:noFill/>
          </a:ln>
        </p:spPr>
      </p:pic>
      <p:pic>
        <p:nvPicPr>
          <p:cNvPr id="176" name="Google Shape;176;p31"/>
          <p:cNvPicPr preferRelativeResize="0"/>
          <p:nvPr/>
        </p:nvPicPr>
        <p:blipFill>
          <a:blip r:embed="rId3">
            <a:alphaModFix/>
          </a:blip>
          <a:stretch>
            <a:fillRect/>
          </a:stretch>
        </p:blipFill>
        <p:spPr>
          <a:xfrm>
            <a:off x="7868537" y="4622637"/>
            <a:ext cx="1092224" cy="398925"/>
          </a:xfrm>
          <a:prstGeom prst="rect">
            <a:avLst/>
          </a:prstGeom>
          <a:noFill/>
          <a:ln>
            <a:noFill/>
          </a:ln>
        </p:spPr>
      </p:pic>
      <p:sp>
        <p:nvSpPr>
          <p:cNvPr id="177" name="Google Shape;177;p31"/>
          <p:cNvSpPr txBox="1">
            <a:spLocks noGrp="1"/>
          </p:cNvSpPr>
          <p:nvPr>
            <p:ph type="title" idx="2"/>
          </p:nvPr>
        </p:nvSpPr>
        <p:spPr>
          <a:xfrm>
            <a:off x="468825" y="200975"/>
            <a:ext cx="8206800" cy="1382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800"/>
              <a:buFont typeface="Lexend"/>
              <a:buNone/>
              <a:defRPr sz="3800" b="1">
                <a:solidFill>
                  <a:schemeClr val="lt1"/>
                </a:solidFill>
                <a:latin typeface="Lexend"/>
                <a:ea typeface="Lexend"/>
                <a:cs typeface="Lexend"/>
                <a:sym typeface="Lexend"/>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rPr lang="en-US"/>
              <a:t>Click to edit Master title style</a:t>
            </a:r>
            <a:endParaRPr/>
          </a:p>
        </p:txBody>
      </p:sp>
    </p:spTree>
    <p:extLst>
      <p:ext uri="{BB962C8B-B14F-4D97-AF65-F5344CB8AC3E}">
        <p14:creationId xmlns:p14="http://schemas.microsoft.com/office/powerpoint/2010/main" val="5633369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Title and Description 2" preserve="1">
  <p:cSld name="Section Title and Description 2">
    <p:spTree>
      <p:nvGrpSpPr>
        <p:cNvPr id="1" name="Shape 186"/>
        <p:cNvGrpSpPr/>
        <p:nvPr/>
      </p:nvGrpSpPr>
      <p:grpSpPr>
        <a:xfrm>
          <a:off x="0" y="0"/>
          <a:ext cx="0" cy="0"/>
          <a:chOff x="0" y="0"/>
          <a:chExt cx="0" cy="0"/>
        </a:xfrm>
      </p:grpSpPr>
      <p:sp>
        <p:nvSpPr>
          <p:cNvPr id="187" name="Google Shape;187;p33"/>
          <p:cNvSpPr/>
          <p:nvPr/>
        </p:nvSpPr>
        <p:spPr>
          <a:xfrm>
            <a:off x="4572000" y="-125"/>
            <a:ext cx="45720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 name="Google Shape;188;p33"/>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89" name="Google Shape;189;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2"/>
              </a:buClr>
              <a:buSzPts val="3600"/>
              <a:buFont typeface="Lexend"/>
              <a:buNone/>
              <a:defRPr sz="3600" b="1">
                <a:solidFill>
                  <a:schemeClr val="accent2"/>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90" name="Google Shape;190;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91" name="Google Shape;191;p33"/>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192" name="Google Shape;192;p33"/>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193" name="Google Shape;193;p33"/>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12859778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Section Title and Description 1">
    <p:spTree>
      <p:nvGrpSpPr>
        <p:cNvPr id="1" name="Shape 178"/>
        <p:cNvGrpSpPr/>
        <p:nvPr/>
      </p:nvGrpSpPr>
      <p:grpSpPr>
        <a:xfrm>
          <a:off x="0" y="0"/>
          <a:ext cx="0" cy="0"/>
          <a:chOff x="0" y="0"/>
          <a:chExt cx="0" cy="0"/>
        </a:xfrm>
      </p:grpSpPr>
      <p:sp>
        <p:nvSpPr>
          <p:cNvPr id="179" name="Google Shape;179;p32"/>
          <p:cNvSpPr/>
          <p:nvPr/>
        </p:nvSpPr>
        <p:spPr>
          <a:xfrm>
            <a:off x="4572000" y="-125"/>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0" name="Google Shape;180;p32"/>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81" name="Google Shape;181;p3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Lexend"/>
              <a:buNone/>
              <a:defRPr sz="3600" b="1">
                <a:solidFill>
                  <a:schemeClr val="accent1"/>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82" name="Google Shape;182;p3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83" name="Google Shape;183;p32"/>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184" name="Google Shape;184;p32"/>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185" name="Google Shape;185;p32"/>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4129048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Title and Description 3" preserve="1">
  <p:cSld name="Section Title and Description 3">
    <p:spTree>
      <p:nvGrpSpPr>
        <p:cNvPr id="1" name="Shape 194"/>
        <p:cNvGrpSpPr/>
        <p:nvPr/>
      </p:nvGrpSpPr>
      <p:grpSpPr>
        <a:xfrm>
          <a:off x="0" y="0"/>
          <a:ext cx="0" cy="0"/>
          <a:chOff x="0" y="0"/>
          <a:chExt cx="0" cy="0"/>
        </a:xfrm>
      </p:grpSpPr>
      <p:sp>
        <p:nvSpPr>
          <p:cNvPr id="195" name="Google Shape;195;p34"/>
          <p:cNvSpPr/>
          <p:nvPr/>
        </p:nvSpPr>
        <p:spPr>
          <a:xfrm>
            <a:off x="4572000" y="-125"/>
            <a:ext cx="4572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6" name="Google Shape;196;p34"/>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197" name="Google Shape;197;p3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6"/>
              </a:buClr>
              <a:buSzPts val="3600"/>
              <a:buFont typeface="Lexend"/>
              <a:buNone/>
              <a:defRPr sz="3600" b="1">
                <a:solidFill>
                  <a:schemeClr val="accent6"/>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198" name="Google Shape;198;p3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199" name="Google Shape;199;p34"/>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00" name="Google Shape;200;p34"/>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01" name="Google Shape;201;p34"/>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34758029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Title and Description 4" preserve="1">
  <p:cSld name="Section Title and Description 4">
    <p:spTree>
      <p:nvGrpSpPr>
        <p:cNvPr id="1" name="Shape 202"/>
        <p:cNvGrpSpPr/>
        <p:nvPr/>
      </p:nvGrpSpPr>
      <p:grpSpPr>
        <a:xfrm>
          <a:off x="0" y="0"/>
          <a:ext cx="0" cy="0"/>
          <a:chOff x="0" y="0"/>
          <a:chExt cx="0" cy="0"/>
        </a:xfrm>
      </p:grpSpPr>
      <p:sp>
        <p:nvSpPr>
          <p:cNvPr id="203" name="Google Shape;203;p35"/>
          <p:cNvSpPr/>
          <p:nvPr/>
        </p:nvSpPr>
        <p:spPr>
          <a:xfrm>
            <a:off x="4572000" y="-125"/>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4" name="Google Shape;204;p35"/>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205" name="Google Shape;205;p3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4"/>
              </a:buClr>
              <a:buSzPts val="3600"/>
              <a:buFont typeface="Lexend"/>
              <a:buNone/>
              <a:defRPr sz="3600" b="1">
                <a:solidFill>
                  <a:schemeClr val="accent4"/>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206" name="Google Shape;206;p3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207" name="Google Shape;207;p35"/>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08" name="Google Shape;208;p35"/>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09" name="Google Shape;209;p35"/>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34084558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Title and Description 5" preserve="1">
  <p:cSld name="Section Title and Description 5">
    <p:spTree>
      <p:nvGrpSpPr>
        <p:cNvPr id="1" name="Shape 210"/>
        <p:cNvGrpSpPr/>
        <p:nvPr/>
      </p:nvGrpSpPr>
      <p:grpSpPr>
        <a:xfrm>
          <a:off x="0" y="0"/>
          <a:ext cx="0" cy="0"/>
          <a:chOff x="0" y="0"/>
          <a:chExt cx="0" cy="0"/>
        </a:xfrm>
      </p:grpSpPr>
      <p:sp>
        <p:nvSpPr>
          <p:cNvPr id="211" name="Google Shape;211;p36"/>
          <p:cNvSpPr/>
          <p:nvPr/>
        </p:nvSpPr>
        <p:spPr>
          <a:xfrm>
            <a:off x="4572000" y="-125"/>
            <a:ext cx="45720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2" name="Google Shape;212;p36"/>
          <p:cNvPicPr preferRelativeResize="0"/>
          <p:nvPr/>
        </p:nvPicPr>
        <p:blipFill rotWithShape="1">
          <a:blip r:embed="rId2">
            <a:alphaModFix amt="10000"/>
          </a:blip>
          <a:srcRect l="55871" t="8478" r="3813" b="8478"/>
          <a:stretch/>
        </p:blipFill>
        <p:spPr>
          <a:xfrm rot="10800000">
            <a:off x="6476200" y="0"/>
            <a:ext cx="2667802" cy="5143498"/>
          </a:xfrm>
          <a:prstGeom prst="rect">
            <a:avLst/>
          </a:prstGeom>
          <a:noFill/>
          <a:ln>
            <a:noFill/>
          </a:ln>
        </p:spPr>
      </p:pic>
      <p:sp>
        <p:nvSpPr>
          <p:cNvPr id="213" name="Google Shape;213;p3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5"/>
              </a:buClr>
              <a:buSzPts val="3600"/>
              <a:buFont typeface="Lexend"/>
              <a:buNone/>
              <a:defRPr sz="3600" b="1">
                <a:solidFill>
                  <a:schemeClr val="accent5"/>
                </a:solidFill>
                <a:latin typeface="Lexend"/>
                <a:ea typeface="Lexend"/>
                <a:cs typeface="Lexend"/>
                <a:sym typeface="Lexend"/>
              </a:defRPr>
            </a:lvl1pPr>
            <a:lvl2pPr lvl="1" algn="ctr">
              <a:spcBef>
                <a:spcPts val="0"/>
              </a:spcBef>
              <a:spcAft>
                <a:spcPts val="0"/>
              </a:spcAft>
              <a:buSzPts val="4200"/>
              <a:buFont typeface="Lexend"/>
              <a:buNone/>
              <a:defRPr sz="4200">
                <a:latin typeface="Lexend"/>
                <a:ea typeface="Lexend"/>
                <a:cs typeface="Lexend"/>
                <a:sym typeface="Lexend"/>
              </a:defRPr>
            </a:lvl2pPr>
            <a:lvl3pPr lvl="2" algn="ctr">
              <a:spcBef>
                <a:spcPts val="0"/>
              </a:spcBef>
              <a:spcAft>
                <a:spcPts val="0"/>
              </a:spcAft>
              <a:buSzPts val="4200"/>
              <a:buFont typeface="Lexend"/>
              <a:buNone/>
              <a:defRPr sz="4200">
                <a:latin typeface="Lexend"/>
                <a:ea typeface="Lexend"/>
                <a:cs typeface="Lexend"/>
                <a:sym typeface="Lexend"/>
              </a:defRPr>
            </a:lvl3pPr>
            <a:lvl4pPr lvl="3" algn="ctr">
              <a:spcBef>
                <a:spcPts val="0"/>
              </a:spcBef>
              <a:spcAft>
                <a:spcPts val="0"/>
              </a:spcAft>
              <a:buSzPts val="4200"/>
              <a:buFont typeface="Lexend"/>
              <a:buNone/>
              <a:defRPr sz="4200">
                <a:latin typeface="Lexend"/>
                <a:ea typeface="Lexend"/>
                <a:cs typeface="Lexend"/>
                <a:sym typeface="Lexend"/>
              </a:defRPr>
            </a:lvl4pPr>
            <a:lvl5pPr lvl="4" algn="ctr">
              <a:spcBef>
                <a:spcPts val="0"/>
              </a:spcBef>
              <a:spcAft>
                <a:spcPts val="0"/>
              </a:spcAft>
              <a:buSzPts val="4200"/>
              <a:buFont typeface="Lexend"/>
              <a:buNone/>
              <a:defRPr sz="4200">
                <a:latin typeface="Lexend"/>
                <a:ea typeface="Lexend"/>
                <a:cs typeface="Lexend"/>
                <a:sym typeface="Lexend"/>
              </a:defRPr>
            </a:lvl5pPr>
            <a:lvl6pPr lvl="5" algn="ctr">
              <a:spcBef>
                <a:spcPts val="0"/>
              </a:spcBef>
              <a:spcAft>
                <a:spcPts val="0"/>
              </a:spcAft>
              <a:buSzPts val="4200"/>
              <a:buFont typeface="Lexend"/>
              <a:buNone/>
              <a:defRPr sz="4200">
                <a:latin typeface="Lexend"/>
                <a:ea typeface="Lexend"/>
                <a:cs typeface="Lexend"/>
                <a:sym typeface="Lexend"/>
              </a:defRPr>
            </a:lvl6pPr>
            <a:lvl7pPr lvl="6" algn="ctr">
              <a:spcBef>
                <a:spcPts val="0"/>
              </a:spcBef>
              <a:spcAft>
                <a:spcPts val="0"/>
              </a:spcAft>
              <a:buSzPts val="4200"/>
              <a:buFont typeface="Lexend"/>
              <a:buNone/>
              <a:defRPr sz="4200">
                <a:latin typeface="Lexend"/>
                <a:ea typeface="Lexend"/>
                <a:cs typeface="Lexend"/>
                <a:sym typeface="Lexend"/>
              </a:defRPr>
            </a:lvl7pPr>
            <a:lvl8pPr lvl="7" algn="ctr">
              <a:spcBef>
                <a:spcPts val="0"/>
              </a:spcBef>
              <a:spcAft>
                <a:spcPts val="0"/>
              </a:spcAft>
              <a:buSzPts val="4200"/>
              <a:buFont typeface="Lexend"/>
              <a:buNone/>
              <a:defRPr sz="4200">
                <a:latin typeface="Lexend"/>
                <a:ea typeface="Lexend"/>
                <a:cs typeface="Lexend"/>
                <a:sym typeface="Lexend"/>
              </a:defRPr>
            </a:lvl8pPr>
            <a:lvl9pPr lvl="8" algn="ctr">
              <a:spcBef>
                <a:spcPts val="0"/>
              </a:spcBef>
              <a:spcAft>
                <a:spcPts val="0"/>
              </a:spcAft>
              <a:buSzPts val="4200"/>
              <a:buFont typeface="Lexend"/>
              <a:buNone/>
              <a:defRPr sz="4200">
                <a:latin typeface="Lexend"/>
                <a:ea typeface="Lexend"/>
                <a:cs typeface="Lexend"/>
                <a:sym typeface="Lexend"/>
              </a:defRPr>
            </a:lvl9pPr>
          </a:lstStyle>
          <a:p>
            <a:r>
              <a:rPr lang="en-US"/>
              <a:t>Click to edit Master title style</a:t>
            </a:r>
            <a:endParaRPr/>
          </a:p>
        </p:txBody>
      </p:sp>
      <p:sp>
        <p:nvSpPr>
          <p:cNvPr id="214" name="Google Shape;214;p3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Font typeface="Lexend"/>
              <a:buNone/>
              <a:defRPr sz="1900">
                <a:latin typeface="Lexend"/>
                <a:ea typeface="Lexend"/>
                <a:cs typeface="Lexend"/>
                <a:sym typeface="Lexend"/>
              </a:defRPr>
            </a:lvl1pPr>
            <a:lvl2pPr lvl="1" algn="ctr">
              <a:lnSpc>
                <a:spcPct val="100000"/>
              </a:lnSpc>
              <a:spcBef>
                <a:spcPts val="0"/>
              </a:spcBef>
              <a:spcAft>
                <a:spcPts val="0"/>
              </a:spcAft>
              <a:buSzPts val="2100"/>
              <a:buFont typeface="Lexend"/>
              <a:buNone/>
              <a:defRPr sz="2100">
                <a:latin typeface="Lexend"/>
                <a:ea typeface="Lexend"/>
                <a:cs typeface="Lexend"/>
                <a:sym typeface="Lexend"/>
              </a:defRPr>
            </a:lvl2pPr>
            <a:lvl3pPr lvl="2" algn="ctr">
              <a:lnSpc>
                <a:spcPct val="100000"/>
              </a:lnSpc>
              <a:spcBef>
                <a:spcPts val="0"/>
              </a:spcBef>
              <a:spcAft>
                <a:spcPts val="0"/>
              </a:spcAft>
              <a:buSzPts val="2100"/>
              <a:buFont typeface="Lexend"/>
              <a:buNone/>
              <a:defRPr sz="2100">
                <a:latin typeface="Lexend"/>
                <a:ea typeface="Lexend"/>
                <a:cs typeface="Lexend"/>
                <a:sym typeface="Lexend"/>
              </a:defRPr>
            </a:lvl3pPr>
            <a:lvl4pPr lvl="3" algn="ctr">
              <a:lnSpc>
                <a:spcPct val="100000"/>
              </a:lnSpc>
              <a:spcBef>
                <a:spcPts val="0"/>
              </a:spcBef>
              <a:spcAft>
                <a:spcPts val="0"/>
              </a:spcAft>
              <a:buSzPts val="2100"/>
              <a:buFont typeface="Lexend"/>
              <a:buNone/>
              <a:defRPr sz="2100">
                <a:latin typeface="Lexend"/>
                <a:ea typeface="Lexend"/>
                <a:cs typeface="Lexend"/>
                <a:sym typeface="Lexend"/>
              </a:defRPr>
            </a:lvl4pPr>
            <a:lvl5pPr lvl="4" algn="ctr">
              <a:lnSpc>
                <a:spcPct val="100000"/>
              </a:lnSpc>
              <a:spcBef>
                <a:spcPts val="0"/>
              </a:spcBef>
              <a:spcAft>
                <a:spcPts val="0"/>
              </a:spcAft>
              <a:buSzPts val="2100"/>
              <a:buFont typeface="Lexend"/>
              <a:buNone/>
              <a:defRPr sz="2100">
                <a:latin typeface="Lexend"/>
                <a:ea typeface="Lexend"/>
                <a:cs typeface="Lexend"/>
                <a:sym typeface="Lexend"/>
              </a:defRPr>
            </a:lvl5pPr>
            <a:lvl6pPr lvl="5" algn="ctr">
              <a:lnSpc>
                <a:spcPct val="100000"/>
              </a:lnSpc>
              <a:spcBef>
                <a:spcPts val="0"/>
              </a:spcBef>
              <a:spcAft>
                <a:spcPts val="0"/>
              </a:spcAft>
              <a:buSzPts val="2100"/>
              <a:buFont typeface="Lexend"/>
              <a:buNone/>
              <a:defRPr sz="2100">
                <a:latin typeface="Lexend"/>
                <a:ea typeface="Lexend"/>
                <a:cs typeface="Lexend"/>
                <a:sym typeface="Lexend"/>
              </a:defRPr>
            </a:lvl6pPr>
            <a:lvl7pPr lvl="6" algn="ctr">
              <a:lnSpc>
                <a:spcPct val="100000"/>
              </a:lnSpc>
              <a:spcBef>
                <a:spcPts val="0"/>
              </a:spcBef>
              <a:spcAft>
                <a:spcPts val="0"/>
              </a:spcAft>
              <a:buSzPts val="2100"/>
              <a:buFont typeface="Lexend"/>
              <a:buNone/>
              <a:defRPr sz="2100">
                <a:latin typeface="Lexend"/>
                <a:ea typeface="Lexend"/>
                <a:cs typeface="Lexend"/>
                <a:sym typeface="Lexend"/>
              </a:defRPr>
            </a:lvl7pPr>
            <a:lvl8pPr lvl="7" algn="ctr">
              <a:lnSpc>
                <a:spcPct val="100000"/>
              </a:lnSpc>
              <a:spcBef>
                <a:spcPts val="0"/>
              </a:spcBef>
              <a:spcAft>
                <a:spcPts val="0"/>
              </a:spcAft>
              <a:buSzPts val="2100"/>
              <a:buFont typeface="Lexend"/>
              <a:buNone/>
              <a:defRPr sz="2100">
                <a:latin typeface="Lexend"/>
                <a:ea typeface="Lexend"/>
                <a:cs typeface="Lexend"/>
                <a:sym typeface="Lexend"/>
              </a:defRPr>
            </a:lvl8pPr>
            <a:lvl9pPr lvl="8" algn="ctr">
              <a:lnSpc>
                <a:spcPct val="100000"/>
              </a:lnSpc>
              <a:spcBef>
                <a:spcPts val="0"/>
              </a:spcBef>
              <a:spcAft>
                <a:spcPts val="0"/>
              </a:spcAft>
              <a:buSzPts val="2100"/>
              <a:buFont typeface="Lexend"/>
              <a:buNone/>
              <a:defRPr sz="2100">
                <a:latin typeface="Lexend"/>
                <a:ea typeface="Lexend"/>
                <a:cs typeface="Lexend"/>
                <a:sym typeface="Lexend"/>
              </a:defRPr>
            </a:lvl9pPr>
          </a:lstStyle>
          <a:p>
            <a:r>
              <a:rPr lang="en-US"/>
              <a:t>Click to edit Master subtitle style</a:t>
            </a:r>
            <a:endParaRPr/>
          </a:p>
        </p:txBody>
      </p:sp>
      <p:sp>
        <p:nvSpPr>
          <p:cNvPr id="215" name="Google Shape;215;p36"/>
          <p:cNvSpPr txBox="1">
            <a:spLocks noGrp="1"/>
          </p:cNvSpPr>
          <p:nvPr>
            <p:ph type="body" idx="2"/>
          </p:nvPr>
        </p:nvSpPr>
        <p:spPr>
          <a:xfrm>
            <a:off x="4858050" y="1152475"/>
            <a:ext cx="39999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Font typeface="Lexend"/>
              <a:buChar char="●"/>
              <a:defRPr>
                <a:solidFill>
                  <a:schemeClr val="lt1"/>
                </a:solidFill>
                <a:latin typeface="Lexend"/>
                <a:ea typeface="Lexend"/>
                <a:cs typeface="Lexend"/>
                <a:sym typeface="Lexend"/>
              </a:defRPr>
            </a:lvl1pPr>
            <a:lvl2pPr marL="914400" lvl="1" indent="-336550">
              <a:spcBef>
                <a:spcPts val="800"/>
              </a:spcBef>
              <a:spcAft>
                <a:spcPts val="0"/>
              </a:spcAft>
              <a:buClr>
                <a:schemeClr val="lt1"/>
              </a:buClr>
              <a:buSzPts val="1700"/>
              <a:buFont typeface="Lexend"/>
              <a:buChar char="○"/>
              <a:defRPr>
                <a:solidFill>
                  <a:schemeClr val="lt1"/>
                </a:solidFill>
                <a:latin typeface="Lexend"/>
                <a:ea typeface="Lexend"/>
                <a:cs typeface="Lexend"/>
                <a:sym typeface="Lexend"/>
              </a:defRPr>
            </a:lvl2pPr>
            <a:lvl3pPr marL="1371600" lvl="2"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3pPr>
            <a:lvl4pPr marL="1828800" lvl="3"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4pPr>
            <a:lvl5pPr marL="2286000" lvl="4"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5pPr>
            <a:lvl6pPr marL="2743200" lvl="5"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6pPr>
            <a:lvl7pPr marL="3200400" lvl="6"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7pPr>
            <a:lvl8pPr marL="3657600" lvl="7" indent="-330200">
              <a:spcBef>
                <a:spcPts val="800"/>
              </a:spcBef>
              <a:spcAft>
                <a:spcPts val="0"/>
              </a:spcAft>
              <a:buClr>
                <a:schemeClr val="lt1"/>
              </a:buClr>
              <a:buSzPts val="1600"/>
              <a:buFont typeface="Lexend"/>
              <a:buChar char="○"/>
              <a:defRPr sz="1600">
                <a:solidFill>
                  <a:schemeClr val="lt1"/>
                </a:solidFill>
                <a:latin typeface="Lexend"/>
                <a:ea typeface="Lexend"/>
                <a:cs typeface="Lexend"/>
                <a:sym typeface="Lexend"/>
              </a:defRPr>
            </a:lvl8pPr>
            <a:lvl9pPr marL="4114800" lvl="8" indent="-330200">
              <a:spcBef>
                <a:spcPts val="800"/>
              </a:spcBef>
              <a:spcAft>
                <a:spcPts val="800"/>
              </a:spcAft>
              <a:buClr>
                <a:schemeClr val="lt1"/>
              </a:buClr>
              <a:buSzPts val="1600"/>
              <a:buFont typeface="Lexend"/>
              <a:buChar char="■"/>
              <a:defRPr sz="1600">
                <a:solidFill>
                  <a:schemeClr val="lt1"/>
                </a:solidFill>
                <a:latin typeface="Lexend"/>
                <a:ea typeface="Lexend"/>
                <a:cs typeface="Lexend"/>
                <a:sym typeface="Lexend"/>
              </a:defRPr>
            </a:lvl9pPr>
          </a:lstStyle>
          <a:p>
            <a:pPr lvl="0"/>
            <a:r>
              <a:rPr lang="en-US"/>
              <a:t>Click to edit Master text styles</a:t>
            </a:r>
          </a:p>
        </p:txBody>
      </p:sp>
      <p:cxnSp>
        <p:nvCxnSpPr>
          <p:cNvPr id="216" name="Google Shape;216;p36"/>
          <p:cNvCxnSpPr/>
          <p:nvPr/>
        </p:nvCxnSpPr>
        <p:spPr>
          <a:xfrm rot="10800000">
            <a:off x="-155425" y="4913250"/>
            <a:ext cx="8745900" cy="0"/>
          </a:xfrm>
          <a:prstGeom prst="straightConnector1">
            <a:avLst/>
          </a:prstGeom>
          <a:noFill/>
          <a:ln w="9525" cap="flat" cmpd="sng">
            <a:solidFill>
              <a:srgbClr val="EBD4A3"/>
            </a:solidFill>
            <a:prstDash val="solid"/>
            <a:round/>
            <a:headEnd type="none" w="med" len="med"/>
            <a:tailEnd type="none" w="med" len="med"/>
          </a:ln>
        </p:spPr>
      </p:cxnSp>
      <p:pic>
        <p:nvPicPr>
          <p:cNvPr id="217" name="Google Shape;217;p36"/>
          <p:cNvPicPr preferRelativeResize="0"/>
          <p:nvPr/>
        </p:nvPicPr>
        <p:blipFill>
          <a:blip r:embed="rId3">
            <a:alphaModFix/>
          </a:blip>
          <a:stretch>
            <a:fillRect/>
          </a:stretch>
        </p:blipFill>
        <p:spPr>
          <a:xfrm>
            <a:off x="8704012" y="4842777"/>
            <a:ext cx="254813" cy="140925"/>
          </a:xfrm>
          <a:prstGeom prst="rect">
            <a:avLst/>
          </a:prstGeom>
          <a:noFill/>
          <a:ln>
            <a:noFill/>
          </a:ln>
        </p:spPr>
      </p:pic>
    </p:spTree>
    <p:extLst>
      <p:ext uri="{BB962C8B-B14F-4D97-AF65-F5344CB8AC3E}">
        <p14:creationId xmlns:p14="http://schemas.microsoft.com/office/powerpoint/2010/main" val="38709239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ustom Layout 1" preserve="1">
  <p:cSld name="Custom Layout 1">
    <p:spTree>
      <p:nvGrpSpPr>
        <p:cNvPr id="1" name="Shape 13"/>
        <p:cNvGrpSpPr/>
        <p:nvPr/>
      </p:nvGrpSpPr>
      <p:grpSpPr>
        <a:xfrm>
          <a:off x="0" y="0"/>
          <a:ext cx="0" cy="0"/>
          <a:chOff x="0" y="0"/>
          <a:chExt cx="0" cy="0"/>
        </a:xfrm>
      </p:grpSpPr>
      <p:pic>
        <p:nvPicPr>
          <p:cNvPr id="14" name="Google Shape;14;p11"/>
          <p:cNvPicPr preferRelativeResize="0"/>
          <p:nvPr/>
        </p:nvPicPr>
        <p:blipFill rotWithShape="1">
          <a:blip r:embed="rId2">
            <a:alphaModFix/>
          </a:blip>
          <a:srcRect t="3762"/>
          <a:stretch/>
        </p:blipFill>
        <p:spPr>
          <a:xfrm>
            <a:off x="0" y="-285272"/>
            <a:ext cx="9144000" cy="5428772"/>
          </a:xfrm>
          <a:prstGeom prst="rect">
            <a:avLst/>
          </a:prstGeom>
          <a:noFill/>
          <a:ln>
            <a:noFill/>
          </a:ln>
        </p:spPr>
      </p:pic>
      <p:pic>
        <p:nvPicPr>
          <p:cNvPr id="15" name="Google Shape;15;p11"/>
          <p:cNvPicPr preferRelativeResize="0"/>
          <p:nvPr/>
        </p:nvPicPr>
        <p:blipFill rotWithShape="1">
          <a:blip r:embed="rId3">
            <a:alphaModFix/>
          </a:blip>
          <a:srcRect/>
          <a:stretch/>
        </p:blipFill>
        <p:spPr>
          <a:xfrm>
            <a:off x="1909932" y="-152400"/>
            <a:ext cx="5324122" cy="4229099"/>
          </a:xfrm>
          <a:prstGeom prst="rect">
            <a:avLst/>
          </a:prstGeom>
          <a:noFill/>
          <a:ln>
            <a:noFill/>
          </a:ln>
        </p:spPr>
      </p:pic>
    </p:spTree>
    <p:extLst>
      <p:ext uri="{BB962C8B-B14F-4D97-AF65-F5344CB8AC3E}">
        <p14:creationId xmlns:p14="http://schemas.microsoft.com/office/powerpoint/2010/main" val="176268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 Body 3L" preserve="1">
  <p:cSld name="Photo + Body 3L">
    <p:spTree>
      <p:nvGrpSpPr>
        <p:cNvPr id="1" name="Shape 71"/>
        <p:cNvGrpSpPr/>
        <p:nvPr/>
      </p:nvGrpSpPr>
      <p:grpSpPr>
        <a:xfrm>
          <a:off x="0" y="0"/>
          <a:ext cx="0" cy="0"/>
          <a:chOff x="0" y="0"/>
          <a:chExt cx="0" cy="0"/>
        </a:xfrm>
      </p:grpSpPr>
      <p:sp>
        <p:nvSpPr>
          <p:cNvPr id="73" name="Google Shape;73;p12"/>
          <p:cNvSpPr/>
          <p:nvPr/>
        </p:nvSpPr>
        <p:spPr>
          <a:xfrm>
            <a:off x="-30925" y="0"/>
            <a:ext cx="3724800" cy="51480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 name="Google Shape;75;p12"/>
          <p:cNvPicPr preferRelativeResize="0"/>
          <p:nvPr/>
        </p:nvPicPr>
        <p:blipFill rotWithShape="1">
          <a:blip r:embed="rId2">
            <a:alphaModFix amt="40000"/>
          </a:blip>
          <a:srcRect l="55871" t="8478" r="3813" b="8478"/>
          <a:stretch/>
        </p:blipFill>
        <p:spPr>
          <a:xfrm>
            <a:off x="0" y="0"/>
            <a:ext cx="2667802" cy="5143498"/>
          </a:xfrm>
          <a:prstGeom prst="rect">
            <a:avLst/>
          </a:prstGeom>
          <a:noFill/>
          <a:ln>
            <a:noFill/>
          </a:ln>
        </p:spPr>
      </p:pic>
      <p:sp>
        <p:nvSpPr>
          <p:cNvPr id="76" name="Google Shape;76;p12"/>
          <p:cNvSpPr/>
          <p:nvPr/>
        </p:nvSpPr>
        <p:spPr>
          <a:xfrm>
            <a:off x="1323975" y="990600"/>
            <a:ext cx="2524200" cy="3372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Insert Photo</a:t>
            </a:r>
            <a:endParaRPr/>
          </a:p>
        </p:txBody>
      </p:sp>
      <p:pic>
        <p:nvPicPr>
          <p:cNvPr id="77" name="Google Shape;77;p12"/>
          <p:cNvPicPr preferRelativeResize="0"/>
          <p:nvPr/>
        </p:nvPicPr>
        <p:blipFill>
          <a:blip r:embed="rId3">
            <a:alphaModFix/>
          </a:blip>
          <a:stretch>
            <a:fillRect/>
          </a:stretch>
        </p:blipFill>
        <p:spPr>
          <a:xfrm>
            <a:off x="8651525" y="4770150"/>
            <a:ext cx="359774" cy="286201"/>
          </a:xfrm>
          <a:prstGeom prst="rect">
            <a:avLst/>
          </a:prstGeom>
          <a:noFill/>
          <a:ln>
            <a:noFill/>
          </a:ln>
        </p:spPr>
      </p:pic>
      <p:sp>
        <p:nvSpPr>
          <p:cNvPr id="2" name="Google Shape;58;p10">
            <a:extLst>
              <a:ext uri="{FF2B5EF4-FFF2-40B4-BE49-F238E27FC236}">
                <a16:creationId xmlns:a16="http://schemas.microsoft.com/office/drawing/2014/main" id="{DD1B3A9E-D69D-1741-836E-DA4560F0D293}"/>
              </a:ext>
            </a:extLst>
          </p:cNvPr>
          <p:cNvSpPr txBox="1">
            <a:spLocks noGrp="1"/>
          </p:cNvSpPr>
          <p:nvPr>
            <p:ph type="title"/>
          </p:nvPr>
        </p:nvSpPr>
        <p:spPr>
          <a:xfrm>
            <a:off x="4219575" y="193525"/>
            <a:ext cx="4612800" cy="1284000"/>
          </a:xfrm>
          <a:prstGeom prst="rect">
            <a:avLst/>
          </a:prstGeom>
        </p:spPr>
        <p:txBody>
          <a:bodyPr spcFirstLastPara="1" wrap="square" lIns="91425" tIns="45720" rIns="91425" bIns="45720" anchor="b" anchorCtr="0">
            <a:noAutofit/>
          </a:bodyPr>
          <a:lstStyle>
            <a:lvl1pPr lvl="0">
              <a:spcBef>
                <a:spcPts val="0"/>
              </a:spcBef>
              <a:spcAft>
                <a:spcPts val="0"/>
              </a:spcAft>
              <a:buClr>
                <a:schemeClr val="accent2"/>
              </a:buClr>
              <a:buSzPts val="2800"/>
              <a:buFont typeface="Lexend"/>
              <a:buNone/>
              <a:defRPr b="1">
                <a:solidFill>
                  <a:schemeClr val="accent1"/>
                </a:solidFill>
                <a:latin typeface="Lexend"/>
                <a:ea typeface="Lexend"/>
                <a:cs typeface="Lexend"/>
                <a:sym typeface="Lexend"/>
              </a:defRPr>
            </a:lvl1pPr>
            <a:lvl2pPr lvl="1">
              <a:spcBef>
                <a:spcPts val="0"/>
              </a:spcBef>
              <a:spcAft>
                <a:spcPts val="0"/>
              </a:spcAft>
              <a:buSzPts val="2800"/>
              <a:buFont typeface="Lexend Medium"/>
              <a:buNone/>
              <a:defRPr>
                <a:latin typeface="Lexend Medium"/>
                <a:ea typeface="Lexend Medium"/>
                <a:cs typeface="Lexend Medium"/>
                <a:sym typeface="Lexend Medium"/>
              </a:defRPr>
            </a:lvl2pPr>
            <a:lvl3pPr lvl="2">
              <a:spcBef>
                <a:spcPts val="0"/>
              </a:spcBef>
              <a:spcAft>
                <a:spcPts val="0"/>
              </a:spcAft>
              <a:buSzPts val="2800"/>
              <a:buFont typeface="Lexend Medium"/>
              <a:buNone/>
              <a:defRPr>
                <a:latin typeface="Lexend Medium"/>
                <a:ea typeface="Lexend Medium"/>
                <a:cs typeface="Lexend Medium"/>
                <a:sym typeface="Lexend Medium"/>
              </a:defRPr>
            </a:lvl3pPr>
            <a:lvl4pPr lvl="3">
              <a:spcBef>
                <a:spcPts val="0"/>
              </a:spcBef>
              <a:spcAft>
                <a:spcPts val="0"/>
              </a:spcAft>
              <a:buSzPts val="2800"/>
              <a:buFont typeface="Lexend Medium"/>
              <a:buNone/>
              <a:defRPr>
                <a:latin typeface="Lexend Medium"/>
                <a:ea typeface="Lexend Medium"/>
                <a:cs typeface="Lexend Medium"/>
                <a:sym typeface="Lexend Medium"/>
              </a:defRPr>
            </a:lvl4pPr>
            <a:lvl5pPr lvl="4">
              <a:spcBef>
                <a:spcPts val="0"/>
              </a:spcBef>
              <a:spcAft>
                <a:spcPts val="0"/>
              </a:spcAft>
              <a:buSzPts val="2800"/>
              <a:buFont typeface="Lexend Medium"/>
              <a:buNone/>
              <a:defRPr>
                <a:latin typeface="Lexend Medium"/>
                <a:ea typeface="Lexend Medium"/>
                <a:cs typeface="Lexend Medium"/>
                <a:sym typeface="Lexend Medium"/>
              </a:defRPr>
            </a:lvl5pPr>
            <a:lvl6pPr lvl="5">
              <a:spcBef>
                <a:spcPts val="0"/>
              </a:spcBef>
              <a:spcAft>
                <a:spcPts val="0"/>
              </a:spcAft>
              <a:buSzPts val="2800"/>
              <a:buFont typeface="Lexend Medium"/>
              <a:buNone/>
              <a:defRPr>
                <a:latin typeface="Lexend Medium"/>
                <a:ea typeface="Lexend Medium"/>
                <a:cs typeface="Lexend Medium"/>
                <a:sym typeface="Lexend Medium"/>
              </a:defRPr>
            </a:lvl6pPr>
            <a:lvl7pPr lvl="6">
              <a:spcBef>
                <a:spcPts val="0"/>
              </a:spcBef>
              <a:spcAft>
                <a:spcPts val="0"/>
              </a:spcAft>
              <a:buSzPts val="2800"/>
              <a:buFont typeface="Lexend Medium"/>
              <a:buNone/>
              <a:defRPr>
                <a:latin typeface="Lexend Medium"/>
                <a:ea typeface="Lexend Medium"/>
                <a:cs typeface="Lexend Medium"/>
                <a:sym typeface="Lexend Medium"/>
              </a:defRPr>
            </a:lvl7pPr>
            <a:lvl8pPr lvl="7">
              <a:spcBef>
                <a:spcPts val="0"/>
              </a:spcBef>
              <a:spcAft>
                <a:spcPts val="0"/>
              </a:spcAft>
              <a:buSzPts val="2800"/>
              <a:buFont typeface="Lexend Medium"/>
              <a:buNone/>
              <a:defRPr>
                <a:latin typeface="Lexend Medium"/>
                <a:ea typeface="Lexend Medium"/>
                <a:cs typeface="Lexend Medium"/>
                <a:sym typeface="Lexend Medium"/>
              </a:defRPr>
            </a:lvl8pPr>
            <a:lvl9pPr lvl="8">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3" name="Google Shape;60;p10">
            <a:extLst>
              <a:ext uri="{FF2B5EF4-FFF2-40B4-BE49-F238E27FC236}">
                <a16:creationId xmlns:a16="http://schemas.microsoft.com/office/drawing/2014/main" id="{5C37C257-B9F5-C928-D51E-1FC0EAE1ED9F}"/>
              </a:ext>
            </a:extLst>
          </p:cNvPr>
          <p:cNvSpPr txBox="1">
            <a:spLocks noGrp="1"/>
          </p:cNvSpPr>
          <p:nvPr>
            <p:ph type="body" idx="1"/>
          </p:nvPr>
        </p:nvSpPr>
        <p:spPr>
          <a:xfrm>
            <a:off x="4219575" y="1582475"/>
            <a:ext cx="4612800" cy="3416400"/>
          </a:xfrm>
          <a:prstGeom prst="rect">
            <a:avLst/>
          </a:prstGeom>
        </p:spPr>
        <p:txBody>
          <a:bodyPr spcFirstLastPara="1" wrap="square" lIns="91425" tIns="45720" rIns="91425" bIns="45720" anchor="t" anchorCtr="0">
            <a:noAutofit/>
          </a:bodyPr>
          <a:lstStyle>
            <a:lvl1pPr marL="283464" lvl="0" indent="-283464">
              <a:spcBef>
                <a:spcPts val="0"/>
              </a:spcBef>
              <a:spcAft>
                <a:spcPts val="900"/>
              </a:spcAft>
              <a:buClr>
                <a:schemeClr val="accent1"/>
              </a:buClr>
              <a:buSzPts val="1600"/>
              <a:buFont typeface="Lexend"/>
              <a:buChar char="●"/>
              <a:defRPr sz="1600">
                <a:latin typeface="Lexend"/>
                <a:ea typeface="Lexend"/>
                <a:cs typeface="Lexend"/>
                <a:sym typeface="Lexend"/>
              </a:defRPr>
            </a:lvl1pPr>
            <a:lvl2pPr marL="804863" lvl="1" indent="-330200">
              <a:spcBef>
                <a:spcPts val="0"/>
              </a:spcBef>
              <a:spcAft>
                <a:spcPts val="900"/>
              </a:spcAft>
              <a:buClr>
                <a:schemeClr val="accent2"/>
              </a:buClr>
              <a:buSzPts val="1600"/>
              <a:buFont typeface="Lexend"/>
              <a:buChar char="○"/>
              <a:defRPr sz="1500">
                <a:latin typeface="Lexend"/>
                <a:ea typeface="Lexend"/>
                <a:cs typeface="Lexend"/>
                <a:sym typeface="Lexend"/>
              </a:defRPr>
            </a:lvl2pPr>
            <a:lvl3pPr marL="1262063" lvl="2" indent="-330200">
              <a:spcBef>
                <a:spcPts val="0"/>
              </a:spcBef>
              <a:spcAft>
                <a:spcPts val="900"/>
              </a:spcAft>
              <a:buClr>
                <a:schemeClr val="accent6"/>
              </a:buClr>
              <a:buSzPts val="1600"/>
              <a:buFont typeface="Lexend"/>
              <a:buChar char="■"/>
              <a:defRPr sz="1400">
                <a:latin typeface="Lexend"/>
                <a:ea typeface="Lexend"/>
                <a:cs typeface="Lexend"/>
                <a:sym typeface="Lexend"/>
              </a:defRPr>
            </a:lvl3pPr>
            <a:lvl4pPr marL="1768475" lvl="3" indent="-330200">
              <a:spcBef>
                <a:spcPts val="0"/>
              </a:spcBef>
              <a:spcAft>
                <a:spcPts val="900"/>
              </a:spcAft>
              <a:buClr>
                <a:schemeClr val="accent1"/>
              </a:buClr>
              <a:buSzPts val="1600"/>
              <a:buFont typeface="Lexend"/>
              <a:buChar char="●"/>
              <a:defRPr sz="1300">
                <a:latin typeface="Lexend"/>
                <a:ea typeface="Lexend"/>
                <a:cs typeface="Lexend"/>
                <a:sym typeface="Lexend"/>
              </a:defRPr>
            </a:lvl4pPr>
            <a:lvl5pPr marL="2225675" lvl="4" indent="-330200">
              <a:spcBef>
                <a:spcPts val="0"/>
              </a:spcBef>
              <a:spcAft>
                <a:spcPts val="900"/>
              </a:spcAft>
              <a:buClr>
                <a:schemeClr val="accent2"/>
              </a:buClr>
              <a:buSzPts val="1600"/>
              <a:buFont typeface="Lexend"/>
              <a:buChar char="○"/>
              <a:defRPr sz="1200">
                <a:latin typeface="Lexend"/>
                <a:ea typeface="Lexend"/>
                <a:cs typeface="Lexend"/>
                <a:sym typeface="Lexend"/>
              </a:defRPr>
            </a:lvl5pPr>
            <a:lvl6pPr marL="2743200" lvl="5" indent="-330200">
              <a:spcBef>
                <a:spcPts val="800"/>
              </a:spcBef>
              <a:spcAft>
                <a:spcPts val="0"/>
              </a:spcAft>
              <a:buClr>
                <a:schemeClr val="accent6"/>
              </a:buClr>
              <a:buSzPts val="1600"/>
              <a:buFont typeface="Lexend"/>
              <a:buChar char="■"/>
              <a:defRPr sz="1600">
                <a:latin typeface="Lexend"/>
                <a:ea typeface="Lexend"/>
                <a:cs typeface="Lexend"/>
                <a:sym typeface="Lexend"/>
              </a:defRPr>
            </a:lvl6pPr>
            <a:lvl7pPr marL="3200400" lvl="6" indent="-330200">
              <a:spcBef>
                <a:spcPts val="800"/>
              </a:spcBef>
              <a:spcAft>
                <a:spcPts val="0"/>
              </a:spcAft>
              <a:buClr>
                <a:schemeClr val="accent1"/>
              </a:buClr>
              <a:buSzPts val="1600"/>
              <a:buFont typeface="Lexend"/>
              <a:buChar char="●"/>
              <a:defRPr sz="1600">
                <a:latin typeface="Lexend"/>
                <a:ea typeface="Lexend"/>
                <a:cs typeface="Lexend"/>
                <a:sym typeface="Lexend"/>
              </a:defRPr>
            </a:lvl7pPr>
            <a:lvl8pPr marL="3657600" lvl="7" indent="-330200">
              <a:spcBef>
                <a:spcPts val="800"/>
              </a:spcBef>
              <a:spcAft>
                <a:spcPts val="0"/>
              </a:spcAft>
              <a:buClr>
                <a:schemeClr val="accent2"/>
              </a:buClr>
              <a:buSzPts val="1600"/>
              <a:buFont typeface="Lexend"/>
              <a:buChar char="○"/>
              <a:defRPr sz="1600">
                <a:latin typeface="Lexend"/>
                <a:ea typeface="Lexend"/>
                <a:cs typeface="Lexend"/>
                <a:sym typeface="Lexend"/>
              </a:defRPr>
            </a:lvl8pPr>
            <a:lvl9pPr marL="4114800" lvl="8" indent="-330200">
              <a:spcBef>
                <a:spcPts val="800"/>
              </a:spcBef>
              <a:spcAft>
                <a:spcPts val="800"/>
              </a:spcAft>
              <a:buClr>
                <a:schemeClr val="accent6"/>
              </a:buClr>
              <a:buSzPts val="1600"/>
              <a:buFont typeface="Lexend"/>
              <a:buChar char="■"/>
              <a:defRPr sz="1600">
                <a:latin typeface="Lexend"/>
                <a:ea typeface="Lexend"/>
                <a:cs typeface="Lexend"/>
                <a:sym typeface="Lexend"/>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3167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4" preserve="1">
  <p:cSld name="Custom Layout 4">
    <p:spTree>
      <p:nvGrpSpPr>
        <p:cNvPr id="1" name="Shape 290"/>
        <p:cNvGrpSpPr/>
        <p:nvPr/>
      </p:nvGrpSpPr>
      <p:grpSpPr>
        <a:xfrm>
          <a:off x="0" y="0"/>
          <a:ext cx="0" cy="0"/>
          <a:chOff x="0" y="0"/>
          <a:chExt cx="0" cy="0"/>
        </a:xfrm>
      </p:grpSpPr>
      <p:pic>
        <p:nvPicPr>
          <p:cNvPr id="291" name="Google Shape;291;p76"/>
          <p:cNvPicPr preferRelativeResize="0"/>
          <p:nvPr/>
        </p:nvPicPr>
        <p:blipFill rotWithShape="1">
          <a:blip r:embed="rId2">
            <a:alphaModFix/>
          </a:blip>
          <a:srcRect t="5429" b="5420"/>
          <a:stretch/>
        </p:blipFill>
        <p:spPr>
          <a:xfrm>
            <a:off x="1" y="1"/>
            <a:ext cx="9144003" cy="5433051"/>
          </a:xfrm>
          <a:prstGeom prst="rect">
            <a:avLst/>
          </a:prstGeom>
          <a:noFill/>
          <a:ln>
            <a:noFill/>
          </a:ln>
        </p:spPr>
      </p:pic>
      <p:pic>
        <p:nvPicPr>
          <p:cNvPr id="292" name="Google Shape;292;p76"/>
          <p:cNvPicPr preferRelativeResize="0"/>
          <p:nvPr/>
        </p:nvPicPr>
        <p:blipFill rotWithShape="1">
          <a:blip r:embed="rId3">
            <a:alphaModFix/>
          </a:blip>
          <a:srcRect t="39" b="37"/>
          <a:stretch/>
        </p:blipFill>
        <p:spPr>
          <a:xfrm>
            <a:off x="1909932" y="76201"/>
            <a:ext cx="5324122" cy="4229101"/>
          </a:xfrm>
          <a:prstGeom prst="rect">
            <a:avLst/>
          </a:prstGeom>
          <a:noFill/>
          <a:ln>
            <a:noFill/>
          </a:ln>
        </p:spPr>
      </p:pic>
    </p:spTree>
    <p:extLst>
      <p:ext uri="{BB962C8B-B14F-4D97-AF65-F5344CB8AC3E}">
        <p14:creationId xmlns:p14="http://schemas.microsoft.com/office/powerpoint/2010/main" val="33705474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White" preserve="1">
  <p:cSld name="Blank White">
    <p:spTree>
      <p:nvGrpSpPr>
        <p:cNvPr id="1" name="Shape 218"/>
        <p:cNvGrpSpPr/>
        <p:nvPr/>
      </p:nvGrpSpPr>
      <p:grpSpPr>
        <a:xfrm>
          <a:off x="0" y="0"/>
          <a:ext cx="0" cy="0"/>
          <a:chOff x="0" y="0"/>
          <a:chExt cx="0" cy="0"/>
        </a:xfrm>
      </p:grpSpPr>
      <p:pic>
        <p:nvPicPr>
          <p:cNvPr id="219" name="Google Shape;219;p37"/>
          <p:cNvPicPr preferRelativeResize="0"/>
          <p:nvPr/>
        </p:nvPicPr>
        <p:blipFill>
          <a:blip r:embed="rId2">
            <a:alphaModFix/>
          </a:blip>
          <a:stretch>
            <a:fillRect/>
          </a:stretch>
        </p:blipFill>
        <p:spPr>
          <a:xfrm>
            <a:off x="8651525" y="4770150"/>
            <a:ext cx="359774" cy="286201"/>
          </a:xfrm>
          <a:prstGeom prst="rect">
            <a:avLst/>
          </a:prstGeom>
          <a:noFill/>
          <a:ln>
            <a:noFill/>
          </a:ln>
        </p:spPr>
      </p:pic>
    </p:spTree>
    <p:extLst>
      <p:ext uri="{BB962C8B-B14F-4D97-AF65-F5344CB8AC3E}">
        <p14:creationId xmlns:p14="http://schemas.microsoft.com/office/powerpoint/2010/main" val="29733903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133975"/>
            <a:ext cx="8520600" cy="868800"/>
          </a:xfrm>
          <a:prstGeom prst="rect">
            <a:avLst/>
          </a:prstGeom>
        </p:spPr>
        <p:txBody>
          <a:bodyPr spcFirstLastPara="1" wrap="square" lIns="91425" tIns="91425" rIns="91425" bIns="91425" anchor="b" anchorCtr="0">
            <a:noAutofit/>
          </a:bodyPr>
          <a:lstStyle>
            <a:lvl1pPr marL="0" marR="0" lvl="0" indent="0" algn="l" rtl="0">
              <a:lnSpc>
                <a:spcPct val="95000"/>
              </a:lnSpc>
              <a:spcBef>
                <a:spcPts val="0"/>
              </a:spcBef>
              <a:spcAft>
                <a:spcPts val="0"/>
              </a:spcAft>
              <a:buClr>
                <a:schemeClr val="accent2"/>
              </a:buClr>
              <a:buSzPts val="2800"/>
              <a:buFont typeface="Lexend"/>
              <a:buNone/>
              <a:defRPr>
                <a:solidFill>
                  <a:schemeClr val="accent2"/>
                </a:solidFill>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sp>
        <p:nvSpPr>
          <p:cNvPr id="125" name="Google Shape;125;p20"/>
          <p:cNvSpPr txBox="1">
            <a:spLocks noGrp="1"/>
          </p:cNvSpPr>
          <p:nvPr>
            <p:ph type="body" idx="1"/>
          </p:nvPr>
        </p:nvSpPr>
        <p:spPr>
          <a:xfrm>
            <a:off x="311700" y="1152475"/>
            <a:ext cx="4069469" cy="3416400"/>
          </a:xfrm>
          <a:prstGeom prst="rect">
            <a:avLst/>
          </a:prstGeom>
        </p:spPr>
        <p:txBody>
          <a:bodyPr spcFirstLastPara="1" wrap="square" lIns="91425" tIns="91425" rIns="91425" bIns="91425" anchor="t" anchorCtr="0">
            <a:noAutofit/>
          </a:bodyPr>
          <a:lstStyle>
            <a:lvl1pPr marL="457200" lvl="0" indent="-342900">
              <a:spcBef>
                <a:spcPts val="0"/>
              </a:spcBef>
              <a:spcAft>
                <a:spcPts val="6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
        <p:nvSpPr>
          <p:cNvPr id="126" name="Google Shape;126;p20"/>
          <p:cNvSpPr txBox="1">
            <a:spLocks noGrp="1"/>
          </p:cNvSpPr>
          <p:nvPr>
            <p:ph type="body" idx="2"/>
          </p:nvPr>
        </p:nvSpPr>
        <p:spPr>
          <a:xfrm>
            <a:off x="4683320" y="1152475"/>
            <a:ext cx="406908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600"/>
              </a:spcAft>
              <a:buClr>
                <a:schemeClr val="accent2"/>
              </a:buClr>
              <a:buSzPts val="1800"/>
              <a:buFont typeface="Lexend"/>
              <a:buChar char="●"/>
              <a:defRPr>
                <a:latin typeface="Lexend"/>
                <a:ea typeface="Lexend"/>
                <a:cs typeface="Lexend"/>
                <a:sym typeface="Lexend"/>
              </a:defRPr>
            </a:lvl1pPr>
            <a:lvl2pPr marL="914400" lvl="1" indent="-336550" rtl="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rtl="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rtl="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rtl="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rtl="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rtl="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rtl="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rtl="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Tree>
    <p:extLst>
      <p:ext uri="{BB962C8B-B14F-4D97-AF65-F5344CB8AC3E}">
        <p14:creationId xmlns:p14="http://schemas.microsoft.com/office/powerpoint/2010/main" val="3365337936"/>
      </p:ext>
    </p:extLst>
  </p:cSld>
  <p:clrMapOvr>
    <a:masterClrMapping/>
  </p:clrMapOvr>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Body Blank" userDrawn="1">
  <p:cSld name="Title and Body Blank">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311700" y="141425"/>
            <a:ext cx="8520600" cy="86880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1"/>
              </a:buClr>
              <a:buSzPts val="2800"/>
              <a:buFont typeface="Lexend"/>
              <a:buNone/>
              <a:defRPr b="1">
                <a:solidFill>
                  <a:schemeClr val="accent2"/>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16" name="Google Shape;116;p18"/>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17" name="Google Shape;117;p18"/>
          <p:cNvCxnSpPr/>
          <p:nvPr/>
        </p:nvCxnSpPr>
        <p:spPr>
          <a:xfrm rot="10800000">
            <a:off x="-7525" y="4912650"/>
            <a:ext cx="8598000" cy="600"/>
          </a:xfrm>
          <a:prstGeom prst="straightConnector1">
            <a:avLst/>
          </a:prstGeom>
          <a:noFill/>
          <a:ln w="9525" cap="flat" cmpd="sng">
            <a:solidFill>
              <a:schemeClr val="accent2"/>
            </a:solidFill>
            <a:prstDash val="solid"/>
            <a:round/>
            <a:headEnd type="none" w="med" len="med"/>
            <a:tailEnd type="none" w="med" len="med"/>
          </a:ln>
        </p:spPr>
      </p:cxnSp>
      <p:sp>
        <p:nvSpPr>
          <p:cNvPr id="2" name="Google Shape;15;p3">
            <a:extLst>
              <a:ext uri="{FF2B5EF4-FFF2-40B4-BE49-F238E27FC236}">
                <a16:creationId xmlns:a16="http://schemas.microsoft.com/office/drawing/2014/main" id="{BC23BEEF-0EF5-D4C0-3D69-6AF7075F2350}"/>
              </a:ext>
            </a:extLst>
          </p:cNvPr>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600"/>
              </a:spcAft>
              <a:buClr>
                <a:schemeClr val="accent2"/>
              </a:buClr>
              <a:buSzPts val="1800"/>
              <a:buFont typeface="Lexend"/>
              <a:buChar char="●"/>
              <a:defRPr>
                <a:latin typeface="Lexend"/>
                <a:ea typeface="Lexend"/>
                <a:cs typeface="Lexend"/>
                <a:sym typeface="Lexend"/>
              </a:defRPr>
            </a:lvl1pPr>
            <a:lvl2pPr marL="914400" lvl="1" indent="-336550">
              <a:spcBef>
                <a:spcPts val="800"/>
              </a:spcBef>
              <a:spcAft>
                <a:spcPts val="0"/>
              </a:spcAft>
              <a:buClr>
                <a:schemeClr val="accent1"/>
              </a:buClr>
              <a:buSzPts val="1700"/>
              <a:buFont typeface="Lexend"/>
              <a:buChar char="○"/>
              <a:defRPr>
                <a:latin typeface="Lexend"/>
                <a:ea typeface="Lexend"/>
                <a:cs typeface="Lexend"/>
                <a:sym typeface="Lexend"/>
              </a:defRPr>
            </a:lvl2pPr>
            <a:lvl3pPr marL="1371600" lvl="2" indent="-330200">
              <a:spcBef>
                <a:spcPts val="800"/>
              </a:spcBef>
              <a:spcAft>
                <a:spcPts val="0"/>
              </a:spcAft>
              <a:buClr>
                <a:schemeClr val="accent6"/>
              </a:buClr>
              <a:buSzPts val="1600"/>
              <a:buFont typeface="Lexend"/>
              <a:buChar char="■"/>
              <a:defRPr>
                <a:latin typeface="Lexend"/>
                <a:ea typeface="Lexend"/>
                <a:cs typeface="Lexend"/>
                <a:sym typeface="Lexend"/>
              </a:defRPr>
            </a:lvl3pPr>
            <a:lvl4pPr marL="1828800" lvl="3" indent="-323850">
              <a:spcBef>
                <a:spcPts val="800"/>
              </a:spcBef>
              <a:spcAft>
                <a:spcPts val="0"/>
              </a:spcAft>
              <a:buClr>
                <a:schemeClr val="accent1"/>
              </a:buClr>
              <a:buSzPts val="1500"/>
              <a:buFont typeface="Lexend"/>
              <a:buChar char="●"/>
              <a:defRPr>
                <a:latin typeface="Lexend"/>
                <a:ea typeface="Lexend"/>
                <a:cs typeface="Lexend"/>
                <a:sym typeface="Lexend"/>
              </a:defRPr>
            </a:lvl4pPr>
            <a:lvl5pPr marL="2286000" lvl="4" indent="-323850">
              <a:spcBef>
                <a:spcPts val="800"/>
              </a:spcBef>
              <a:spcAft>
                <a:spcPts val="0"/>
              </a:spcAft>
              <a:buClr>
                <a:schemeClr val="accent2"/>
              </a:buClr>
              <a:buSzPts val="1500"/>
              <a:buFont typeface="Lexend"/>
              <a:buChar char="○"/>
              <a:defRPr>
                <a:latin typeface="Lexend"/>
                <a:ea typeface="Lexend"/>
                <a:cs typeface="Lexend"/>
                <a:sym typeface="Lexend"/>
              </a:defRPr>
            </a:lvl5pPr>
            <a:lvl6pPr marL="2743200" lvl="5" indent="-323850">
              <a:spcBef>
                <a:spcPts val="800"/>
              </a:spcBef>
              <a:spcAft>
                <a:spcPts val="0"/>
              </a:spcAft>
              <a:buClr>
                <a:schemeClr val="accent6"/>
              </a:buClr>
              <a:buSzPts val="1500"/>
              <a:buFont typeface="Lexend"/>
              <a:buChar char="■"/>
              <a:defRPr>
                <a:latin typeface="Lexend"/>
                <a:ea typeface="Lexend"/>
                <a:cs typeface="Lexend"/>
                <a:sym typeface="Lexend"/>
              </a:defRPr>
            </a:lvl6pPr>
            <a:lvl7pPr marL="3200400" lvl="6" indent="-323850">
              <a:spcBef>
                <a:spcPts val="800"/>
              </a:spcBef>
              <a:spcAft>
                <a:spcPts val="0"/>
              </a:spcAft>
              <a:buClr>
                <a:schemeClr val="accent1"/>
              </a:buClr>
              <a:buSzPts val="1500"/>
              <a:buFont typeface="Lexend"/>
              <a:buChar char="●"/>
              <a:defRPr>
                <a:latin typeface="Lexend"/>
                <a:ea typeface="Lexend"/>
                <a:cs typeface="Lexend"/>
                <a:sym typeface="Lexend"/>
              </a:defRPr>
            </a:lvl7pPr>
            <a:lvl8pPr marL="3657600" lvl="7" indent="-323850">
              <a:spcBef>
                <a:spcPts val="800"/>
              </a:spcBef>
              <a:spcAft>
                <a:spcPts val="0"/>
              </a:spcAft>
              <a:buClr>
                <a:schemeClr val="accent2"/>
              </a:buClr>
              <a:buSzPts val="1500"/>
              <a:buFont typeface="Lexend"/>
              <a:buChar char="○"/>
              <a:defRPr>
                <a:latin typeface="Lexend"/>
                <a:ea typeface="Lexend"/>
                <a:cs typeface="Lexend"/>
                <a:sym typeface="Lexend"/>
              </a:defRPr>
            </a:lvl8pPr>
            <a:lvl9pPr marL="4114800" lvl="8" indent="-323850">
              <a:spcBef>
                <a:spcPts val="800"/>
              </a:spcBef>
              <a:spcAft>
                <a:spcPts val="800"/>
              </a:spcAft>
              <a:buClr>
                <a:schemeClr val="accent6"/>
              </a:buClr>
              <a:buSzPts val="1500"/>
              <a:buFont typeface="Lexend"/>
              <a:buChar char="■"/>
              <a:defRPr>
                <a:latin typeface="Lexend"/>
                <a:ea typeface="Lexend"/>
                <a:cs typeface="Lexend"/>
                <a:sym typeface="Lexend"/>
              </a:defRPr>
            </a:lvl9pPr>
          </a:lstStyle>
          <a:p>
            <a:pPr lvl="0"/>
            <a:r>
              <a:rPr lang="en-US"/>
              <a:t>Click to edit Master text styles</a:t>
            </a:r>
          </a:p>
        </p:txBody>
      </p:sp>
    </p:spTree>
    <p:extLst>
      <p:ext uri="{BB962C8B-B14F-4D97-AF65-F5344CB8AC3E}">
        <p14:creationId xmlns:p14="http://schemas.microsoft.com/office/powerpoint/2010/main" val="3708793176"/>
      </p:ext>
    </p:extLst>
  </p:cSld>
  <p:clrMapOvr>
    <a:masterClrMapping/>
  </p:clrMapOvr>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Body Pine" preserve="1" userDrawn="1">
  <p:cSld name="Title and Body Pine">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137160"/>
            <a:ext cx="8520600" cy="868800"/>
          </a:xfrm>
          <a:prstGeom prst="rect">
            <a:avLst/>
          </a:prstGeom>
        </p:spPr>
        <p:txBody>
          <a:bodyPr spcFirstLastPara="1" wrap="square" lIns="91425" tIns="91425" rIns="91425" bIns="91425" anchor="b" anchorCtr="0">
            <a:noAutofit/>
          </a:bodyPr>
          <a:lstStyle>
            <a:lvl1pPr lvl="0">
              <a:lnSpc>
                <a:spcPct val="95000"/>
              </a:lnSpc>
              <a:spcBef>
                <a:spcPts val="0"/>
              </a:spcBef>
              <a:spcAft>
                <a:spcPts val="0"/>
              </a:spcAft>
              <a:buClr>
                <a:schemeClr val="accent4"/>
              </a:buClr>
              <a:buSzPts val="2800"/>
              <a:buFont typeface="Lexend"/>
              <a:buNone/>
              <a:defRPr b="1">
                <a:solidFill>
                  <a:schemeClr val="accent4"/>
                </a:solidFill>
                <a:latin typeface="Lexend"/>
                <a:ea typeface="Lexend"/>
                <a:cs typeface="Lexend"/>
                <a:sym typeface="Lexend"/>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34" name="Google Shape;34;p6"/>
          <p:cNvPicPr preferRelativeResize="0"/>
          <p:nvPr/>
        </p:nvPicPr>
        <p:blipFill rotWithShape="1">
          <a:blip r:embed="rId2">
            <a:alphaModFix amt="12000"/>
          </a:blip>
          <a:srcRect r="52036"/>
          <a:stretch/>
        </p:blipFill>
        <p:spPr>
          <a:xfrm>
            <a:off x="6674581" y="0"/>
            <a:ext cx="2469427" cy="5143501"/>
          </a:xfrm>
          <a:prstGeom prst="rect">
            <a:avLst/>
          </a:prstGeom>
          <a:noFill/>
          <a:ln>
            <a:noFill/>
          </a:ln>
        </p:spPr>
      </p:pic>
      <p:sp>
        <p:nvSpPr>
          <p:cNvPr id="35" name="Google Shape;35;p6"/>
          <p:cNvSpPr/>
          <p:nvPr/>
        </p:nvSpPr>
        <p:spPr>
          <a:xfrm>
            <a:off x="-14575" y="4736425"/>
            <a:ext cx="413700" cy="413700"/>
          </a:xfrm>
          <a:prstGeom prst="rect">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exend"/>
              <a:ea typeface="Lexend"/>
              <a:cs typeface="Lexend"/>
              <a:sym typeface="Lexend"/>
            </a:endParaRPr>
          </a:p>
        </p:txBody>
      </p:sp>
      <p:pic>
        <p:nvPicPr>
          <p:cNvPr id="36" name="Google Shape;36;p6"/>
          <p:cNvPicPr preferRelativeResize="0"/>
          <p:nvPr/>
        </p:nvPicPr>
        <p:blipFill>
          <a:blip r:embed="rId3">
            <a:alphaModFix/>
          </a:blip>
          <a:stretch>
            <a:fillRect/>
          </a:stretch>
        </p:blipFill>
        <p:spPr>
          <a:xfrm>
            <a:off x="64875" y="4872814"/>
            <a:ext cx="254813" cy="140925"/>
          </a:xfrm>
          <a:prstGeom prst="rect">
            <a:avLst/>
          </a:prstGeom>
          <a:noFill/>
          <a:ln>
            <a:noFill/>
          </a:ln>
        </p:spPr>
      </p:pic>
      <p:sp>
        <p:nvSpPr>
          <p:cNvPr id="6" name="Text Placeholder 5">
            <a:extLst>
              <a:ext uri="{FF2B5EF4-FFF2-40B4-BE49-F238E27FC236}">
                <a16:creationId xmlns:a16="http://schemas.microsoft.com/office/drawing/2014/main" id="{E80127DC-84B7-40B1-5A33-114ECCD7E2B7}"/>
              </a:ext>
            </a:extLst>
          </p:cNvPr>
          <p:cNvSpPr>
            <a:spLocks noGrp="1"/>
          </p:cNvSpPr>
          <p:nvPr>
            <p:ph type="body" sz="quarter" idx="10"/>
          </p:nvPr>
        </p:nvSpPr>
        <p:spPr>
          <a:xfrm>
            <a:off x="311150" y="1168400"/>
            <a:ext cx="8521700" cy="3568700"/>
          </a:xfrm>
        </p:spPr>
        <p:txBody>
          <a:bodyPr/>
          <a:lstStyle>
            <a:lvl1pPr>
              <a:buClr>
                <a:schemeClr val="accent4"/>
              </a:buCl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7939259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Two Columns" preserve="1" userDrawn="1">
  <p:cSld name="Title and Two Columns">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146304"/>
            <a:ext cx="8520600" cy="868800"/>
          </a:xfrm>
          <a:prstGeom prst="rect">
            <a:avLst/>
          </a:prstGeom>
        </p:spPr>
        <p:txBody>
          <a:bodyPr spcFirstLastPara="1" wrap="square" lIns="91425" tIns="91425" rIns="91425" bIns="91425" anchor="b" anchorCtr="0">
            <a:noAutofit/>
          </a:bodyPr>
          <a:lstStyle>
            <a:lvl1pPr marL="0" marR="0" lvl="0" indent="0" algn="l" rtl="0">
              <a:lnSpc>
                <a:spcPct val="95000"/>
              </a:lnSpc>
              <a:spcBef>
                <a:spcPts val="0"/>
              </a:spcBef>
              <a:spcAft>
                <a:spcPts val="0"/>
              </a:spcAft>
              <a:buClr>
                <a:schemeClr val="accent2"/>
              </a:buClr>
              <a:buSzPts val="2800"/>
              <a:buFont typeface="Lexend"/>
              <a:buNone/>
              <a:defRPr>
                <a:solidFill>
                  <a:schemeClr val="accent1"/>
                </a:solidFill>
              </a:defRPr>
            </a:lvl1pPr>
            <a:lvl2pPr lvl="1">
              <a:lnSpc>
                <a:spcPct val="95000"/>
              </a:lnSpc>
              <a:spcBef>
                <a:spcPts val="0"/>
              </a:spcBef>
              <a:spcAft>
                <a:spcPts val="0"/>
              </a:spcAft>
              <a:buSzPts val="2800"/>
              <a:buFont typeface="Lexend Medium"/>
              <a:buNone/>
              <a:defRPr>
                <a:latin typeface="Lexend Medium"/>
                <a:ea typeface="Lexend Medium"/>
                <a:cs typeface="Lexend Medium"/>
                <a:sym typeface="Lexend Medium"/>
              </a:defRPr>
            </a:lvl2pPr>
            <a:lvl3pPr lvl="2">
              <a:lnSpc>
                <a:spcPct val="95000"/>
              </a:lnSpc>
              <a:spcBef>
                <a:spcPts val="0"/>
              </a:spcBef>
              <a:spcAft>
                <a:spcPts val="0"/>
              </a:spcAft>
              <a:buSzPts val="2800"/>
              <a:buFont typeface="Lexend Medium"/>
              <a:buNone/>
              <a:defRPr>
                <a:latin typeface="Lexend Medium"/>
                <a:ea typeface="Lexend Medium"/>
                <a:cs typeface="Lexend Medium"/>
                <a:sym typeface="Lexend Medium"/>
              </a:defRPr>
            </a:lvl3pPr>
            <a:lvl4pPr lvl="3">
              <a:lnSpc>
                <a:spcPct val="95000"/>
              </a:lnSpc>
              <a:spcBef>
                <a:spcPts val="0"/>
              </a:spcBef>
              <a:spcAft>
                <a:spcPts val="0"/>
              </a:spcAft>
              <a:buSzPts val="2800"/>
              <a:buFont typeface="Lexend Medium"/>
              <a:buNone/>
              <a:defRPr>
                <a:latin typeface="Lexend Medium"/>
                <a:ea typeface="Lexend Medium"/>
                <a:cs typeface="Lexend Medium"/>
                <a:sym typeface="Lexend Medium"/>
              </a:defRPr>
            </a:lvl4pPr>
            <a:lvl5pPr lvl="4">
              <a:lnSpc>
                <a:spcPct val="95000"/>
              </a:lnSpc>
              <a:spcBef>
                <a:spcPts val="0"/>
              </a:spcBef>
              <a:spcAft>
                <a:spcPts val="0"/>
              </a:spcAft>
              <a:buSzPts val="2800"/>
              <a:buFont typeface="Lexend Medium"/>
              <a:buNone/>
              <a:defRPr>
                <a:latin typeface="Lexend Medium"/>
                <a:ea typeface="Lexend Medium"/>
                <a:cs typeface="Lexend Medium"/>
                <a:sym typeface="Lexend Medium"/>
              </a:defRPr>
            </a:lvl5pPr>
            <a:lvl6pPr lvl="5">
              <a:lnSpc>
                <a:spcPct val="95000"/>
              </a:lnSpc>
              <a:spcBef>
                <a:spcPts val="0"/>
              </a:spcBef>
              <a:spcAft>
                <a:spcPts val="0"/>
              </a:spcAft>
              <a:buSzPts val="2800"/>
              <a:buFont typeface="Lexend Medium"/>
              <a:buNone/>
              <a:defRPr>
                <a:latin typeface="Lexend Medium"/>
                <a:ea typeface="Lexend Medium"/>
                <a:cs typeface="Lexend Medium"/>
                <a:sym typeface="Lexend Medium"/>
              </a:defRPr>
            </a:lvl6pPr>
            <a:lvl7pPr lvl="6">
              <a:lnSpc>
                <a:spcPct val="95000"/>
              </a:lnSpc>
              <a:spcBef>
                <a:spcPts val="0"/>
              </a:spcBef>
              <a:spcAft>
                <a:spcPts val="0"/>
              </a:spcAft>
              <a:buSzPts val="2800"/>
              <a:buFont typeface="Lexend Medium"/>
              <a:buNone/>
              <a:defRPr>
                <a:latin typeface="Lexend Medium"/>
                <a:ea typeface="Lexend Medium"/>
                <a:cs typeface="Lexend Medium"/>
                <a:sym typeface="Lexend Medium"/>
              </a:defRPr>
            </a:lvl7pPr>
            <a:lvl8pPr lvl="7">
              <a:lnSpc>
                <a:spcPct val="95000"/>
              </a:lnSpc>
              <a:spcBef>
                <a:spcPts val="0"/>
              </a:spcBef>
              <a:spcAft>
                <a:spcPts val="0"/>
              </a:spcAft>
              <a:buSzPts val="2800"/>
              <a:buFont typeface="Lexend Medium"/>
              <a:buNone/>
              <a:defRPr>
                <a:latin typeface="Lexend Medium"/>
                <a:ea typeface="Lexend Medium"/>
                <a:cs typeface="Lexend Medium"/>
                <a:sym typeface="Lexend Medium"/>
              </a:defRPr>
            </a:lvl8pPr>
            <a:lvl9pPr lvl="8">
              <a:lnSpc>
                <a:spcPct val="95000"/>
              </a:lnSpc>
              <a:spcBef>
                <a:spcPts val="0"/>
              </a:spcBef>
              <a:spcAft>
                <a:spcPts val="0"/>
              </a:spcAft>
              <a:buSzPts val="2800"/>
              <a:buFont typeface="Lexend Medium"/>
              <a:buNone/>
              <a:defRPr>
                <a:latin typeface="Lexend Medium"/>
                <a:ea typeface="Lexend Medium"/>
                <a:cs typeface="Lexend Medium"/>
                <a:sym typeface="Lexend Medium"/>
              </a:defRPr>
            </a:lvl9pPr>
          </a:lstStyle>
          <a:p>
            <a:r>
              <a:rPr lang="en-US"/>
              <a:t>Click to edit Master title style</a:t>
            </a:r>
            <a:endParaRPr/>
          </a:p>
        </p:txBody>
      </p:sp>
      <p:pic>
        <p:nvPicPr>
          <p:cNvPr id="127" name="Google Shape;127;p20"/>
          <p:cNvPicPr preferRelativeResize="0"/>
          <p:nvPr/>
        </p:nvPicPr>
        <p:blipFill>
          <a:blip r:embed="rId2">
            <a:alphaModFix/>
          </a:blip>
          <a:stretch>
            <a:fillRect/>
          </a:stretch>
        </p:blipFill>
        <p:spPr>
          <a:xfrm>
            <a:off x="8651525" y="4770150"/>
            <a:ext cx="359774" cy="286201"/>
          </a:xfrm>
          <a:prstGeom prst="rect">
            <a:avLst/>
          </a:prstGeom>
          <a:noFill/>
          <a:ln>
            <a:noFill/>
          </a:ln>
        </p:spPr>
      </p:pic>
      <p:cxnSp>
        <p:nvCxnSpPr>
          <p:cNvPr id="128" name="Google Shape;128;p20"/>
          <p:cNvCxnSpPr/>
          <p:nvPr/>
        </p:nvCxnSpPr>
        <p:spPr>
          <a:xfrm flipH="1">
            <a:off x="-22225" y="4913250"/>
            <a:ext cx="8612700" cy="6900"/>
          </a:xfrm>
          <a:prstGeom prst="straightConnector1">
            <a:avLst/>
          </a:prstGeom>
          <a:noFill/>
          <a:ln w="9525" cap="flat" cmpd="sng">
            <a:solidFill>
              <a:schemeClr val="accent1"/>
            </a:solidFill>
            <a:prstDash val="solid"/>
            <a:round/>
            <a:headEnd type="none" w="med" len="med"/>
            <a:tailEnd type="none" w="med" len="med"/>
          </a:ln>
        </p:spPr>
      </p:cxnSp>
      <p:sp>
        <p:nvSpPr>
          <p:cNvPr id="4" name="Text Placeholder 2">
            <a:extLst>
              <a:ext uri="{FF2B5EF4-FFF2-40B4-BE49-F238E27FC236}">
                <a16:creationId xmlns:a16="http://schemas.microsoft.com/office/drawing/2014/main" id="{E202D865-63F2-B158-AD75-BC029D27CD90}"/>
              </a:ext>
            </a:extLst>
          </p:cNvPr>
          <p:cNvSpPr>
            <a:spLocks noGrp="1"/>
          </p:cNvSpPr>
          <p:nvPr>
            <p:ph idx="1"/>
          </p:nvPr>
        </p:nvSpPr>
        <p:spPr>
          <a:xfrm>
            <a:off x="311699" y="1165609"/>
            <a:ext cx="4000809" cy="346671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2">
            <a:extLst>
              <a:ext uri="{FF2B5EF4-FFF2-40B4-BE49-F238E27FC236}">
                <a16:creationId xmlns:a16="http://schemas.microsoft.com/office/drawing/2014/main" id="{24133319-05A7-A632-B9FF-DF193F6C1246}"/>
              </a:ext>
            </a:extLst>
          </p:cNvPr>
          <p:cNvSpPr>
            <a:spLocks noGrp="1"/>
          </p:cNvSpPr>
          <p:nvPr>
            <p:ph idx="10"/>
          </p:nvPr>
        </p:nvSpPr>
        <p:spPr>
          <a:xfrm>
            <a:off x="4572000" y="1165609"/>
            <a:ext cx="4260298" cy="346671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864913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47" Type="http://schemas.openxmlformats.org/officeDocument/2006/relationships/slideLayout" Target="../slideLayouts/slideLayout94.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slideLayout" Target="../slideLayouts/slideLayout92.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49" Type="http://schemas.openxmlformats.org/officeDocument/2006/relationships/theme" Target="../theme/theme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48" Type="http://schemas.openxmlformats.org/officeDocument/2006/relationships/slideLayout" Target="../slideLayouts/slideLayout95.xml"/><Relationship Id="rId8" Type="http://schemas.openxmlformats.org/officeDocument/2006/relationships/slideLayout" Target="../slideLayouts/slideLayout55.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46" Type="http://schemas.openxmlformats.org/officeDocument/2006/relationships/slideLayout" Target="../slideLayouts/slideLayout93.xml"/><Relationship Id="rId20" Type="http://schemas.openxmlformats.org/officeDocument/2006/relationships/slideLayout" Target="../slideLayouts/slideLayout67.xml"/><Relationship Id="rId41" Type="http://schemas.openxmlformats.org/officeDocument/2006/relationships/slideLayout" Target="../slideLayouts/slideLayout88.xml"/><Relationship Id="rId1" Type="http://schemas.openxmlformats.org/officeDocument/2006/relationships/slideLayout" Target="../slideLayouts/slideLayout48.xml"/><Relationship Id="rId6"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772C1-4F8E-3B0C-F43D-B4C29EA1B45D}"/>
              </a:ext>
            </a:extLst>
          </p:cNvPr>
          <p:cNvSpPr>
            <a:spLocks noGrp="1"/>
          </p:cNvSpPr>
          <p:nvPr>
            <p:ph type="title"/>
          </p:nvPr>
        </p:nvSpPr>
        <p:spPr>
          <a:xfrm>
            <a:off x="310896" y="137160"/>
            <a:ext cx="8522208" cy="86868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C0BC6569-5C80-54DF-35CC-DAD940B59923}"/>
              </a:ext>
            </a:extLst>
          </p:cNvPr>
          <p:cNvSpPr>
            <a:spLocks noGrp="1"/>
          </p:cNvSpPr>
          <p:nvPr>
            <p:ph type="body" idx="1"/>
          </p:nvPr>
        </p:nvSpPr>
        <p:spPr>
          <a:xfrm>
            <a:off x="310896" y="1152144"/>
            <a:ext cx="8522208" cy="341985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4170101"/>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975" r:id="rId20"/>
    <p:sldLayoutId id="2147483976" r:id="rId21"/>
    <p:sldLayoutId id="2147483977" r:id="rId22"/>
    <p:sldLayoutId id="2147483978" r:id="rId23"/>
    <p:sldLayoutId id="2147483979" r:id="rId24"/>
    <p:sldLayoutId id="2147483980" r:id="rId25"/>
    <p:sldLayoutId id="2147483981" r:id="rId26"/>
    <p:sldLayoutId id="2147483982" r:id="rId27"/>
    <p:sldLayoutId id="2147483983" r:id="rId28"/>
    <p:sldLayoutId id="2147483984" r:id="rId29"/>
    <p:sldLayoutId id="2147483985" r:id="rId30"/>
    <p:sldLayoutId id="2147483986" r:id="rId31"/>
    <p:sldLayoutId id="2147483987" r:id="rId32"/>
    <p:sldLayoutId id="2147483988" r:id="rId33"/>
    <p:sldLayoutId id="2147483989" r:id="rId34"/>
    <p:sldLayoutId id="2147483990" r:id="rId35"/>
    <p:sldLayoutId id="2147483991" r:id="rId36"/>
    <p:sldLayoutId id="2147483992" r:id="rId37"/>
    <p:sldLayoutId id="2147483993" r:id="rId38"/>
    <p:sldLayoutId id="2147483994" r:id="rId39"/>
    <p:sldLayoutId id="2147483995" r:id="rId40"/>
    <p:sldLayoutId id="2147483996" r:id="rId41"/>
    <p:sldLayoutId id="2147483997" r:id="rId42"/>
    <p:sldLayoutId id="2147483998" r:id="rId43"/>
    <p:sldLayoutId id="2147483999" r:id="rId44"/>
    <p:sldLayoutId id="2147484000" r:id="rId45"/>
    <p:sldLayoutId id="2147484001" r:id="rId46"/>
    <p:sldLayoutId id="2147484014" r:id="rId47"/>
  </p:sldLayoutIdLst>
  <p:txStyles>
    <p:titleStyle>
      <a:lvl1pPr algn="l" defTabSz="914400" rtl="0" eaLnBrk="1" latinLnBrk="0" hangingPunct="1">
        <a:lnSpc>
          <a:spcPct val="90000"/>
        </a:lnSpc>
        <a:spcBef>
          <a:spcPct val="0"/>
        </a:spcBef>
        <a:buNone/>
        <a:defRPr sz="2800" b="1" kern="1200">
          <a:solidFill>
            <a:srgbClr val="414042"/>
          </a:solidFill>
          <a:latin typeface="Lexend" pitchFamily="2" charset="0"/>
          <a:ea typeface="+mj-ea"/>
          <a:cs typeface="+mj-cs"/>
        </a:defRPr>
      </a:lvl1pPr>
    </p:titleStyle>
    <p:bodyStyle>
      <a:lvl1pPr marL="285750" indent="-285750" algn="l" defTabSz="914400" rtl="0" eaLnBrk="1" latinLnBrk="0" hangingPunct="1">
        <a:lnSpc>
          <a:spcPct val="110000"/>
        </a:lnSpc>
        <a:spcBef>
          <a:spcPts val="0"/>
        </a:spcBef>
        <a:spcAft>
          <a:spcPts val="900"/>
        </a:spcAft>
        <a:buClr>
          <a:schemeClr val="accent1"/>
        </a:buClr>
        <a:buSzPct val="115000"/>
        <a:buFont typeface="Times New Roman" panose="02020603050405020304" pitchFamily="18" charset="0"/>
        <a:buChar char="●"/>
        <a:defRPr sz="1800" kern="1200">
          <a:solidFill>
            <a:srgbClr val="414042"/>
          </a:solidFill>
          <a:latin typeface="Lexend" pitchFamily="2" charset="0"/>
          <a:ea typeface="+mn-ea"/>
          <a:cs typeface="+mn-cs"/>
        </a:defRPr>
      </a:lvl1pPr>
      <a:lvl2pPr marL="6858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700" kern="1200">
          <a:solidFill>
            <a:srgbClr val="414042"/>
          </a:solidFill>
          <a:latin typeface="Lexend" pitchFamily="2" charset="0"/>
          <a:ea typeface="+mn-ea"/>
          <a:cs typeface="+mn-cs"/>
        </a:defRPr>
      </a:lvl2pPr>
      <a:lvl3pPr marL="1143000" indent="-228600" algn="l" defTabSz="914400" rtl="0" eaLnBrk="1" latinLnBrk="0" hangingPunct="1">
        <a:lnSpc>
          <a:spcPct val="110000"/>
        </a:lnSpc>
        <a:spcBef>
          <a:spcPts val="0"/>
        </a:spcBef>
        <a:spcAft>
          <a:spcPts val="900"/>
        </a:spcAft>
        <a:buClr>
          <a:schemeClr val="accent6"/>
        </a:buClr>
        <a:buFont typeface="Wingdings" panose="05000000000000000000" pitchFamily="2" charset="2"/>
        <a:buChar char="§"/>
        <a:defRPr sz="1600" kern="1200">
          <a:solidFill>
            <a:srgbClr val="414042"/>
          </a:solidFill>
          <a:latin typeface="Lexend" pitchFamily="2" charset="0"/>
          <a:ea typeface="+mn-ea"/>
          <a:cs typeface="+mn-cs"/>
        </a:defRPr>
      </a:lvl3pPr>
      <a:lvl4pPr marL="1600200" indent="-228600" algn="l" defTabSz="914400" rtl="0" eaLnBrk="1" latinLnBrk="0" hangingPunct="1">
        <a:lnSpc>
          <a:spcPct val="110000"/>
        </a:lnSpc>
        <a:spcBef>
          <a:spcPts val="0"/>
        </a:spcBef>
        <a:spcAft>
          <a:spcPts val="900"/>
        </a:spcAft>
        <a:buClr>
          <a:schemeClr val="accent1"/>
        </a:buClr>
        <a:buFont typeface="Arial" panose="020B0604020202020204" pitchFamily="34" charset="0"/>
        <a:buChar char="•"/>
        <a:defRPr sz="1500" kern="1200">
          <a:solidFill>
            <a:srgbClr val="414042"/>
          </a:solidFill>
          <a:latin typeface="Lexend" pitchFamily="2" charset="0"/>
          <a:ea typeface="+mn-ea"/>
          <a:cs typeface="+mn-cs"/>
        </a:defRPr>
      </a:lvl4pPr>
      <a:lvl5pPr marL="20574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400" kern="1200">
          <a:solidFill>
            <a:srgbClr val="414042"/>
          </a:solidFill>
          <a:latin typeface="Lexen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772C1-4F8E-3B0C-F43D-B4C29EA1B45D}"/>
              </a:ext>
            </a:extLst>
          </p:cNvPr>
          <p:cNvSpPr>
            <a:spLocks noGrp="1"/>
          </p:cNvSpPr>
          <p:nvPr>
            <p:ph type="title"/>
          </p:nvPr>
        </p:nvSpPr>
        <p:spPr>
          <a:xfrm>
            <a:off x="310896" y="137160"/>
            <a:ext cx="8522208" cy="86868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C0BC6569-5C80-54DF-35CC-DAD940B59923}"/>
              </a:ext>
            </a:extLst>
          </p:cNvPr>
          <p:cNvSpPr>
            <a:spLocks noGrp="1"/>
          </p:cNvSpPr>
          <p:nvPr>
            <p:ph type="body" idx="1"/>
          </p:nvPr>
        </p:nvSpPr>
        <p:spPr>
          <a:xfrm>
            <a:off x="310896" y="1152144"/>
            <a:ext cx="8522208" cy="34198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3699789"/>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 id="2147483886" r:id="rId25"/>
    <p:sldLayoutId id="2147483887" r:id="rId26"/>
    <p:sldLayoutId id="2147483888" r:id="rId27"/>
    <p:sldLayoutId id="2147483889" r:id="rId28"/>
    <p:sldLayoutId id="2147483890" r:id="rId29"/>
    <p:sldLayoutId id="2147483891" r:id="rId30"/>
    <p:sldLayoutId id="2147483892" r:id="rId31"/>
    <p:sldLayoutId id="2147483893" r:id="rId32"/>
    <p:sldLayoutId id="2147483894" r:id="rId33"/>
    <p:sldLayoutId id="2147483895" r:id="rId34"/>
    <p:sldLayoutId id="2147483896" r:id="rId35"/>
    <p:sldLayoutId id="2147483897" r:id="rId36"/>
    <p:sldLayoutId id="2147483898" r:id="rId37"/>
    <p:sldLayoutId id="2147483899" r:id="rId38"/>
    <p:sldLayoutId id="2147483900" r:id="rId39"/>
    <p:sldLayoutId id="2147483901" r:id="rId40"/>
    <p:sldLayoutId id="2147483902" r:id="rId41"/>
    <p:sldLayoutId id="2147483904" r:id="rId42"/>
    <p:sldLayoutId id="2147483905" r:id="rId43"/>
    <p:sldLayoutId id="2147483903" r:id="rId44"/>
    <p:sldLayoutId id="2147483906" r:id="rId45"/>
    <p:sldLayoutId id="2147483907" r:id="rId46"/>
    <p:sldLayoutId id="2147483909" r:id="rId47"/>
    <p:sldLayoutId id="2147483910" r:id="rId48"/>
  </p:sldLayoutIdLst>
  <p:txStyles>
    <p:titleStyle>
      <a:lvl1pPr algn="l" defTabSz="914400" rtl="0" eaLnBrk="1" latinLnBrk="0" hangingPunct="1">
        <a:lnSpc>
          <a:spcPct val="90000"/>
        </a:lnSpc>
        <a:spcBef>
          <a:spcPct val="0"/>
        </a:spcBef>
        <a:buNone/>
        <a:defRPr sz="2800" b="1" kern="1200">
          <a:solidFill>
            <a:srgbClr val="414042"/>
          </a:solidFill>
          <a:latin typeface="Lexend" pitchFamily="2" charset="0"/>
          <a:ea typeface="+mj-ea"/>
          <a:cs typeface="+mj-cs"/>
        </a:defRPr>
      </a:lvl1pPr>
    </p:titleStyle>
    <p:bodyStyle>
      <a:lvl1pPr marL="285750" indent="-285750" algn="l" defTabSz="914400" rtl="0" eaLnBrk="1" latinLnBrk="0" hangingPunct="1">
        <a:lnSpc>
          <a:spcPct val="110000"/>
        </a:lnSpc>
        <a:spcBef>
          <a:spcPts val="0"/>
        </a:spcBef>
        <a:spcAft>
          <a:spcPts val="900"/>
        </a:spcAft>
        <a:buClr>
          <a:schemeClr val="accent1"/>
        </a:buClr>
        <a:buSzPct val="115000"/>
        <a:buFont typeface="Times New Roman" panose="02020603050405020304" pitchFamily="18" charset="0"/>
        <a:buChar char="●"/>
        <a:defRPr sz="1800" kern="1200">
          <a:solidFill>
            <a:srgbClr val="414042"/>
          </a:solidFill>
          <a:latin typeface="Lexend" pitchFamily="2" charset="0"/>
          <a:ea typeface="+mn-ea"/>
          <a:cs typeface="+mn-cs"/>
        </a:defRPr>
      </a:lvl1pPr>
      <a:lvl2pPr marL="6858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700" kern="1200">
          <a:solidFill>
            <a:srgbClr val="414042"/>
          </a:solidFill>
          <a:latin typeface="Lexend" pitchFamily="2" charset="0"/>
          <a:ea typeface="+mn-ea"/>
          <a:cs typeface="+mn-cs"/>
        </a:defRPr>
      </a:lvl2pPr>
      <a:lvl3pPr marL="1143000" indent="-228600" algn="l" defTabSz="914400" rtl="0" eaLnBrk="1" latinLnBrk="0" hangingPunct="1">
        <a:lnSpc>
          <a:spcPct val="110000"/>
        </a:lnSpc>
        <a:spcBef>
          <a:spcPts val="0"/>
        </a:spcBef>
        <a:spcAft>
          <a:spcPts val="900"/>
        </a:spcAft>
        <a:buClr>
          <a:schemeClr val="accent6"/>
        </a:buClr>
        <a:buFont typeface="Wingdings" panose="05000000000000000000" pitchFamily="2" charset="2"/>
        <a:buChar char="§"/>
        <a:defRPr sz="1600" kern="1200">
          <a:solidFill>
            <a:srgbClr val="414042"/>
          </a:solidFill>
          <a:latin typeface="Lexend" pitchFamily="2" charset="0"/>
          <a:ea typeface="+mn-ea"/>
          <a:cs typeface="+mn-cs"/>
        </a:defRPr>
      </a:lvl3pPr>
      <a:lvl4pPr marL="1600200" indent="-228600" algn="l" defTabSz="914400" rtl="0" eaLnBrk="1" latinLnBrk="0" hangingPunct="1">
        <a:lnSpc>
          <a:spcPct val="110000"/>
        </a:lnSpc>
        <a:spcBef>
          <a:spcPts val="0"/>
        </a:spcBef>
        <a:spcAft>
          <a:spcPts val="900"/>
        </a:spcAft>
        <a:buClr>
          <a:schemeClr val="accent1"/>
        </a:buClr>
        <a:buFont typeface="Arial" panose="020B0604020202020204" pitchFamily="34" charset="0"/>
        <a:buChar char="•"/>
        <a:defRPr sz="1500" kern="1200">
          <a:solidFill>
            <a:srgbClr val="414042"/>
          </a:solidFill>
          <a:latin typeface="Lexend" pitchFamily="2" charset="0"/>
          <a:ea typeface="+mn-ea"/>
          <a:cs typeface="+mn-cs"/>
        </a:defRPr>
      </a:lvl4pPr>
      <a:lvl5pPr marL="20574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400" kern="1200">
          <a:solidFill>
            <a:srgbClr val="414042"/>
          </a:solidFill>
          <a:latin typeface="Lexen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hyperlink" Target="mailto:waiverpublicinput@azahcccs.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azahcccs.gov/Resources/Federal/waiverrenewalrequest.html"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9">
          <a:extLst>
            <a:ext uri="{FF2B5EF4-FFF2-40B4-BE49-F238E27FC236}">
              <a16:creationId xmlns:a16="http://schemas.microsoft.com/office/drawing/2014/main" id="{5D851533-00D4-3648-CDB9-1AB561DDF9F5}"/>
            </a:ext>
          </a:extLst>
        </p:cNvPr>
        <p:cNvGrpSpPr/>
        <p:nvPr/>
      </p:nvGrpSpPr>
      <p:grpSpPr>
        <a:xfrm>
          <a:off x="0" y="0"/>
          <a:ext cx="0" cy="0"/>
          <a:chOff x="0" y="0"/>
          <a:chExt cx="0" cy="0"/>
        </a:xfrm>
      </p:grpSpPr>
      <p:sp>
        <p:nvSpPr>
          <p:cNvPr id="610" name="Google Shape;610;p96">
            <a:extLst>
              <a:ext uri="{FF2B5EF4-FFF2-40B4-BE49-F238E27FC236}">
                <a16:creationId xmlns:a16="http://schemas.microsoft.com/office/drawing/2014/main" id="{5DDE002C-7FD5-CDD9-3764-E0D217C4417E}"/>
              </a:ext>
            </a:extLst>
          </p:cNvPr>
          <p:cNvSpPr txBox="1">
            <a:spLocks noGrp="1"/>
          </p:cNvSpPr>
          <p:nvPr>
            <p:ph type="title"/>
          </p:nvPr>
        </p:nvSpPr>
        <p:spPr>
          <a:xfrm>
            <a:off x="2428417" y="314529"/>
            <a:ext cx="5911800" cy="776786"/>
          </a:xfrm>
          <a:prstGeom prst="rect">
            <a:avLst/>
          </a:prstGeom>
        </p:spPr>
        <p:txBody>
          <a:bodyPr spcFirstLastPara="1" vert="horz" wrap="square" lIns="91425" tIns="91425" rIns="91425" bIns="91425" rtlCol="0" anchor="t" anchorCtr="0">
            <a:noAutofit/>
          </a:bodyPr>
          <a:lstStyle/>
          <a:p>
            <a:r>
              <a:rPr lang="en-US"/>
              <a:t>1115 Waiver Renewal</a:t>
            </a:r>
            <a:endParaRPr/>
          </a:p>
        </p:txBody>
      </p:sp>
      <p:sp>
        <p:nvSpPr>
          <p:cNvPr id="611" name="Google Shape;611;p96">
            <a:extLst>
              <a:ext uri="{FF2B5EF4-FFF2-40B4-BE49-F238E27FC236}">
                <a16:creationId xmlns:a16="http://schemas.microsoft.com/office/drawing/2014/main" id="{0082905E-5940-651D-3DC3-26AC6516402E}"/>
              </a:ext>
            </a:extLst>
          </p:cNvPr>
          <p:cNvSpPr txBox="1"/>
          <p:nvPr/>
        </p:nvSpPr>
        <p:spPr>
          <a:xfrm>
            <a:off x="4284312" y="3664808"/>
            <a:ext cx="4377258" cy="499540"/>
          </a:xfrm>
          <a:prstGeom prst="rect">
            <a:avLst/>
          </a:prstGeom>
          <a:noFill/>
          <a:ln>
            <a:noFill/>
          </a:ln>
          <a:effectLst>
            <a:outerShdw blurRad="85725" dist="57150" dir="5400000" algn="bl" rotWithShape="0">
              <a:srgbClr val="000000">
                <a:alpha val="6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endParaRPr lang="en-US" sz="2400">
              <a:solidFill>
                <a:schemeClr val="bg1"/>
              </a:solidFill>
              <a:latin typeface="Lexend"/>
            </a:endParaRPr>
          </a:p>
        </p:txBody>
      </p:sp>
      <p:sp>
        <p:nvSpPr>
          <p:cNvPr id="4" name="TextBox 1">
            <a:extLst>
              <a:ext uri="{FF2B5EF4-FFF2-40B4-BE49-F238E27FC236}">
                <a16:creationId xmlns:a16="http://schemas.microsoft.com/office/drawing/2014/main" id="{8C11D130-4344-8209-0904-B3DA00419811}"/>
              </a:ext>
            </a:extLst>
          </p:cNvPr>
          <p:cNvSpPr txBox="1"/>
          <p:nvPr/>
        </p:nvSpPr>
        <p:spPr>
          <a:xfrm>
            <a:off x="4416198" y="1762141"/>
            <a:ext cx="4309838" cy="129266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a:solidFill>
                  <a:srgbClr val="FFFFFF"/>
                </a:solidFill>
                <a:latin typeface="Lexend"/>
              </a:rPr>
              <a:t>Maxwell Seifer</a:t>
            </a:r>
            <a:br>
              <a:rPr lang="en-US" sz="2400">
                <a:latin typeface="Lexend"/>
              </a:rPr>
            </a:br>
            <a:r>
              <a:rPr lang="en-US" sz="1800" i="1">
                <a:solidFill>
                  <a:srgbClr val="FFFFFF"/>
                </a:solidFill>
                <a:latin typeface="Lexend"/>
              </a:rPr>
              <a:t>Federal Relations Chief</a:t>
            </a:r>
          </a:p>
          <a:p>
            <a:r>
              <a:rPr lang="en-US" sz="1800" i="1">
                <a:solidFill>
                  <a:srgbClr val="FFFFFF"/>
                </a:solidFill>
                <a:latin typeface="Lexend"/>
              </a:rPr>
              <a:t>Division of Public Policy and </a:t>
            </a:r>
            <a:br>
              <a:rPr lang="en-US" sz="1800" i="1">
                <a:solidFill>
                  <a:srgbClr val="FFFFFF"/>
                </a:solidFill>
                <a:latin typeface="Lexend"/>
              </a:rPr>
            </a:br>
            <a:r>
              <a:rPr lang="en-US" sz="1800" i="1">
                <a:solidFill>
                  <a:srgbClr val="FFFFFF"/>
                </a:solidFill>
                <a:latin typeface="Lexend"/>
              </a:rPr>
              <a:t>Strategic Planning</a:t>
            </a:r>
            <a:endParaRPr lang="en-US" sz="1800" i="1"/>
          </a:p>
        </p:txBody>
      </p:sp>
      <p:pic>
        <p:nvPicPr>
          <p:cNvPr id="5" name="Picture 4" descr="A person smiling for a picture&#10;&#10;AI-generated content may be incorrect.">
            <a:extLst>
              <a:ext uri="{FF2B5EF4-FFF2-40B4-BE49-F238E27FC236}">
                <a16:creationId xmlns:a16="http://schemas.microsoft.com/office/drawing/2014/main" id="{8B92893D-241E-33D8-C812-351F44C4E6DF}"/>
              </a:ext>
            </a:extLst>
          </p:cNvPr>
          <p:cNvPicPr>
            <a:picLocks noChangeAspect="1"/>
          </p:cNvPicPr>
          <p:nvPr/>
        </p:nvPicPr>
        <p:blipFill>
          <a:blip r:embed="rId3"/>
          <a:srcRect l="5682" t="4487" r="4978" b="5192"/>
          <a:stretch>
            <a:fillRect/>
          </a:stretch>
        </p:blipFill>
        <p:spPr>
          <a:xfrm>
            <a:off x="2718722" y="1635711"/>
            <a:ext cx="1320027" cy="1522912"/>
          </a:xfrm>
          <a:prstGeom prst="rect">
            <a:avLst/>
          </a:prstGeom>
          <a:ln w="28575">
            <a:solidFill>
              <a:schemeClr val="bg1"/>
            </a:solidFill>
          </a:ln>
          <a:effectLst>
            <a:outerShdw blurRad="50800" dist="38100" dir="2700000">
              <a:srgbClr val="000000">
                <a:alpha val="40000"/>
              </a:srgbClr>
            </a:outerShdw>
          </a:effectLst>
        </p:spPr>
      </p:pic>
    </p:spTree>
    <p:extLst>
      <p:ext uri="{BB962C8B-B14F-4D97-AF65-F5344CB8AC3E}">
        <p14:creationId xmlns:p14="http://schemas.microsoft.com/office/powerpoint/2010/main" val="389426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833FB31B-E765-A3F5-D1B2-03D6728E4B46}"/>
            </a:ext>
          </a:extLst>
        </p:cNvPr>
        <p:cNvGrpSpPr/>
        <p:nvPr/>
      </p:nvGrpSpPr>
      <p:grpSpPr>
        <a:xfrm>
          <a:off x="0" y="0"/>
          <a:ext cx="0" cy="0"/>
          <a:chOff x="0" y="0"/>
          <a:chExt cx="0" cy="0"/>
        </a:xfrm>
      </p:grpSpPr>
      <p:sp>
        <p:nvSpPr>
          <p:cNvPr id="406" name="Google Shape;406;p56">
            <a:extLst>
              <a:ext uri="{FF2B5EF4-FFF2-40B4-BE49-F238E27FC236}">
                <a16:creationId xmlns:a16="http://schemas.microsoft.com/office/drawing/2014/main" id="{37E61569-5048-C0AC-D8A5-B7E5AB0C005F}"/>
              </a:ext>
            </a:extLst>
          </p:cNvPr>
          <p:cNvSpPr txBox="1">
            <a:spLocks noGrp="1"/>
          </p:cNvSpPr>
          <p:nvPr>
            <p:ph type="title"/>
          </p:nvPr>
        </p:nvSpPr>
        <p:spPr>
          <a:prstGeom prst="rect">
            <a:avLst/>
          </a:prstGeom>
        </p:spPr>
        <p:txBody>
          <a:bodyPr spcFirstLastPara="1" wrap="square" lIns="91425" tIns="91425" rIns="91425" bIns="91425" anchor="b" anchorCtr="0">
            <a:noAutofit/>
          </a:bodyPr>
          <a:lstStyle/>
          <a:p>
            <a:r>
              <a:rPr lang="en-US">
                <a:latin typeface="Lexend"/>
              </a:rPr>
              <a:t>Budget Neutrality</a:t>
            </a:r>
            <a:r>
              <a:rPr lang="en-US"/>
              <a:t>, Cont.</a:t>
            </a:r>
            <a:endParaRPr>
              <a:latin typeface="Lexend"/>
            </a:endParaRPr>
          </a:p>
        </p:txBody>
      </p:sp>
      <p:sp>
        <p:nvSpPr>
          <p:cNvPr id="3" name="Content Placeholder 2">
            <a:extLst>
              <a:ext uri="{FF2B5EF4-FFF2-40B4-BE49-F238E27FC236}">
                <a16:creationId xmlns:a16="http://schemas.microsoft.com/office/drawing/2014/main" id="{0F29BA08-8418-41EB-A2EE-F320AE02E8C5}"/>
              </a:ext>
            </a:extLst>
          </p:cNvPr>
          <p:cNvSpPr>
            <a:spLocks noGrp="1"/>
          </p:cNvSpPr>
          <p:nvPr>
            <p:ph type="body" idx="1"/>
          </p:nvPr>
        </p:nvSpPr>
        <p:spPr>
          <a:xfrm>
            <a:off x="311700" y="1130704"/>
            <a:ext cx="8270229" cy="3601456"/>
          </a:xfrm>
        </p:spPr>
        <p:txBody>
          <a:bodyPr vert="horz" lIns="91440" tIns="45720" rIns="91440" bIns="45720" rtlCol="0" anchor="t">
            <a:noAutofit/>
          </a:bodyPr>
          <a:lstStyle/>
          <a:p>
            <a:pPr marL="283210" indent="-283210"/>
            <a:r>
              <a:rPr lang="en-US" sz="1600">
                <a:latin typeface="Lexend"/>
              </a:rPr>
              <a:t>New budget neutrality will be calculated through the designation of </a:t>
            </a:r>
            <a:r>
              <a:rPr lang="en-US" sz="1600" b="1">
                <a:latin typeface="Lexend"/>
              </a:rPr>
              <a:t>Medicaid Authorizable Populations and Services (MAPS)</a:t>
            </a:r>
            <a:r>
              <a:rPr lang="en-US" sz="1600">
                <a:latin typeface="Lexend"/>
              </a:rPr>
              <a:t> and activities that can only be federally matched under </a:t>
            </a:r>
            <a:r>
              <a:rPr lang="en-US" sz="1600" b="1">
                <a:latin typeface="Lexend"/>
              </a:rPr>
              <a:t>Section 1115 authority (1115 Only)</a:t>
            </a:r>
            <a:r>
              <a:rPr lang="en-US" sz="1600">
                <a:latin typeface="Lexend"/>
              </a:rPr>
              <a:t>.</a:t>
            </a:r>
            <a:endParaRPr lang="en-US" sz="1600"/>
          </a:p>
          <a:p>
            <a:pPr lvl="1">
              <a:buSzPct val="114999"/>
            </a:pPr>
            <a:r>
              <a:rPr lang="en-US" sz="1500" b="1">
                <a:latin typeface="Lexend"/>
              </a:rPr>
              <a:t>MAPS Demonstrations</a:t>
            </a:r>
            <a:r>
              <a:rPr lang="en-US" sz="1500">
                <a:latin typeface="Lexend"/>
              </a:rPr>
              <a:t> are when the service </a:t>
            </a:r>
            <a:r>
              <a:rPr lang="en-US" sz="1500" u="sng">
                <a:latin typeface="Lexend"/>
              </a:rPr>
              <a:t>and</a:t>
            </a:r>
            <a:r>
              <a:rPr lang="en-US" sz="1500">
                <a:latin typeface="Lexend"/>
              </a:rPr>
              <a:t> the underlying population receiving the service can be authorized under the State Plan or other authority. </a:t>
            </a:r>
          </a:p>
          <a:p>
            <a:pPr lvl="2">
              <a:buSzPct val="114999"/>
            </a:pPr>
            <a:r>
              <a:rPr lang="en-US" sz="1400">
                <a:latin typeface="Lexend"/>
              </a:rPr>
              <a:t>MAPS expenditures will be considered </a:t>
            </a:r>
            <a:r>
              <a:rPr lang="en-US" sz="1400" b="1">
                <a:latin typeface="Lexend"/>
              </a:rPr>
              <a:t>budget neutral</a:t>
            </a:r>
            <a:r>
              <a:rPr lang="en-US" sz="1400">
                <a:latin typeface="Lexend"/>
              </a:rPr>
              <a:t> by definition and therefore would not require separate actuarial certification. </a:t>
            </a:r>
            <a:endParaRPr lang="en-US" sz="1400"/>
          </a:p>
          <a:p>
            <a:pPr lvl="1">
              <a:buSzPct val="114999"/>
            </a:pPr>
            <a:r>
              <a:rPr lang="en-US" sz="1500" b="1">
                <a:latin typeface="Lexend"/>
              </a:rPr>
              <a:t>1115 Only</a:t>
            </a:r>
            <a:r>
              <a:rPr lang="en-US" sz="1500">
                <a:latin typeface="Lexend"/>
              </a:rPr>
              <a:t> authorities are activities only allowable through the 1115.</a:t>
            </a:r>
          </a:p>
          <a:p>
            <a:pPr lvl="2">
              <a:buSzPct val="114999"/>
            </a:pPr>
            <a:r>
              <a:rPr lang="en-US" sz="1400">
                <a:latin typeface="Lexend"/>
              </a:rPr>
              <a:t>1115 Only expenditures remain </a:t>
            </a:r>
            <a:r>
              <a:rPr lang="en-US" sz="1400" b="1">
                <a:latin typeface="Lexend"/>
              </a:rPr>
              <a:t>subject to actuarial review and certification</a:t>
            </a:r>
            <a:r>
              <a:rPr lang="en-US" sz="1400">
                <a:latin typeface="Lexend"/>
              </a:rPr>
              <a:t>.</a:t>
            </a:r>
          </a:p>
        </p:txBody>
      </p:sp>
      <p:sp>
        <p:nvSpPr>
          <p:cNvPr id="2" name="Content Placeholder 1">
            <a:extLst>
              <a:ext uri="{FF2B5EF4-FFF2-40B4-BE49-F238E27FC236}">
                <a16:creationId xmlns:a16="http://schemas.microsoft.com/office/drawing/2014/main" id="{AC601192-FF06-F77F-93AC-E001E0E52890}"/>
              </a:ext>
            </a:extLst>
          </p:cNvPr>
          <p:cNvSpPr>
            <a:spLocks noGrp="1"/>
          </p:cNvSpPr>
          <p:nvPr>
            <p:ph idx="4294967295"/>
          </p:nvPr>
        </p:nvSpPr>
        <p:spPr>
          <a:xfrm>
            <a:off x="4594225" y="1023938"/>
            <a:ext cx="4549775" cy="3706812"/>
          </a:xfrm>
        </p:spPr>
        <p:txBody>
          <a:bodyPr spcFirstLastPara="1" vert="horz" wrap="square" lIns="91440" tIns="45720" rIns="91440" bIns="45720" rtlCol="0" anchor="t" anchorCtr="0">
            <a:noAutofit/>
          </a:bodyPr>
          <a:lstStyle/>
          <a:p>
            <a:endParaRPr lang="en-US" sz="1400">
              <a:latin typeface="Lexend"/>
            </a:endParaRPr>
          </a:p>
          <a:p>
            <a:pPr>
              <a:buSzPct val="114999"/>
            </a:pPr>
            <a:endParaRPr lang="en-US" sz="1400">
              <a:latin typeface="Lexend"/>
            </a:endParaRPr>
          </a:p>
        </p:txBody>
      </p:sp>
    </p:spTree>
    <p:extLst>
      <p:ext uri="{BB962C8B-B14F-4D97-AF65-F5344CB8AC3E}">
        <p14:creationId xmlns:p14="http://schemas.microsoft.com/office/powerpoint/2010/main" val="598608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A5DD3507-AA4F-2F75-1CA0-D69DB1EED894}"/>
            </a:ext>
          </a:extLst>
        </p:cNvPr>
        <p:cNvGrpSpPr/>
        <p:nvPr/>
      </p:nvGrpSpPr>
      <p:grpSpPr>
        <a:xfrm>
          <a:off x="0" y="0"/>
          <a:ext cx="0" cy="0"/>
          <a:chOff x="0" y="0"/>
          <a:chExt cx="0" cy="0"/>
        </a:xfrm>
      </p:grpSpPr>
      <p:sp>
        <p:nvSpPr>
          <p:cNvPr id="406" name="Google Shape;406;p56">
            <a:extLst>
              <a:ext uri="{FF2B5EF4-FFF2-40B4-BE49-F238E27FC236}">
                <a16:creationId xmlns:a16="http://schemas.microsoft.com/office/drawing/2014/main" id="{4A7FBC55-616C-CF95-EAF3-AD23EFC2F44C}"/>
              </a:ext>
            </a:extLst>
          </p:cNvPr>
          <p:cNvSpPr txBox="1">
            <a:spLocks noGrp="1"/>
          </p:cNvSpPr>
          <p:nvPr>
            <p:ph type="title"/>
          </p:nvPr>
        </p:nvSpPr>
        <p:spPr>
          <a:prstGeom prst="rect">
            <a:avLst/>
          </a:prstGeom>
        </p:spPr>
        <p:txBody>
          <a:bodyPr spcFirstLastPara="1" wrap="square" lIns="91425" tIns="91425" rIns="91425" bIns="91425" anchor="b" anchorCtr="0">
            <a:noAutofit/>
          </a:bodyPr>
          <a:lstStyle/>
          <a:p>
            <a:r>
              <a:rPr lang="en-US">
                <a:latin typeface="Lexend"/>
              </a:rPr>
              <a:t>Budget Neutrality</a:t>
            </a:r>
            <a:r>
              <a:rPr lang="en-US"/>
              <a:t>, Cont.</a:t>
            </a:r>
            <a:endParaRPr>
              <a:latin typeface="Lexend"/>
            </a:endParaRPr>
          </a:p>
        </p:txBody>
      </p:sp>
      <p:sp>
        <p:nvSpPr>
          <p:cNvPr id="3" name="Content Placeholder 2">
            <a:extLst>
              <a:ext uri="{FF2B5EF4-FFF2-40B4-BE49-F238E27FC236}">
                <a16:creationId xmlns:a16="http://schemas.microsoft.com/office/drawing/2014/main" id="{0EAD50D9-8D08-EFD9-56C9-72570361B1F0}"/>
              </a:ext>
            </a:extLst>
          </p:cNvPr>
          <p:cNvSpPr>
            <a:spLocks noGrp="1"/>
          </p:cNvSpPr>
          <p:nvPr>
            <p:ph type="body" idx="1"/>
          </p:nvPr>
        </p:nvSpPr>
        <p:spPr>
          <a:xfrm>
            <a:off x="311700" y="1130704"/>
            <a:ext cx="8270229" cy="3601456"/>
          </a:xfrm>
        </p:spPr>
        <p:txBody>
          <a:bodyPr vert="horz" lIns="91440" tIns="45720" rIns="91440" bIns="45720" rtlCol="0" anchor="t">
            <a:noAutofit/>
          </a:bodyPr>
          <a:lstStyle/>
          <a:p>
            <a:pPr marL="283210" indent="-283210"/>
            <a:r>
              <a:rPr lang="en-US" sz="1500">
                <a:latin typeface="Lexend"/>
              </a:rPr>
              <a:t>For </a:t>
            </a:r>
            <a:r>
              <a:rPr lang="en-US" sz="1500" b="1">
                <a:latin typeface="Lexend"/>
              </a:rPr>
              <a:t>1115 Only</a:t>
            </a:r>
            <a:r>
              <a:rPr lang="en-US" sz="1500">
                <a:latin typeface="Lexend"/>
              </a:rPr>
              <a:t> programs, States will be required to demonstrate through </a:t>
            </a:r>
            <a:r>
              <a:rPr lang="en-US" sz="1500" b="1">
                <a:latin typeface="Lexend"/>
              </a:rPr>
              <a:t>rigorous analysis</a:t>
            </a:r>
            <a:r>
              <a:rPr lang="en-US" sz="1500">
                <a:latin typeface="Lexend"/>
              </a:rPr>
              <a:t> that these initiatives are not expected to increase federal spending.</a:t>
            </a:r>
          </a:p>
          <a:p>
            <a:pPr marL="283210" indent="-283210">
              <a:buSzPct val="114999"/>
            </a:pPr>
            <a:r>
              <a:rPr lang="en-US" sz="1500">
                <a:latin typeface="Lexend"/>
              </a:rPr>
              <a:t>Analysis will need to be </a:t>
            </a:r>
            <a:r>
              <a:rPr lang="en-US" sz="1500">
                <a:latin typeface="Lexend"/>
                <a:ea typeface="Calibri"/>
                <a:cs typeface="Calibri"/>
              </a:rPr>
              <a:t>conducted separately for each individual 1115 program within the waiver, however, will be combined at the end </a:t>
            </a:r>
            <a:r>
              <a:rPr lang="en-US" sz="1500" b="1">
                <a:latin typeface="Lexend"/>
                <a:ea typeface="Calibri"/>
                <a:cs typeface="Calibri"/>
              </a:rPr>
              <a:t>to determine if the waiver as a whole is budget neutral</a:t>
            </a:r>
            <a:r>
              <a:rPr lang="en-US" sz="1500">
                <a:latin typeface="Lexend"/>
                <a:ea typeface="Calibri"/>
                <a:cs typeface="Calibri"/>
              </a:rPr>
              <a:t> on a net basis.</a:t>
            </a:r>
          </a:p>
          <a:p>
            <a:pPr marL="283210" indent="-283210">
              <a:buSzPct val="114999"/>
            </a:pPr>
            <a:r>
              <a:rPr lang="en-US" sz="1500">
                <a:latin typeface="Lexend"/>
                <a:ea typeface="Calibri"/>
                <a:cs typeface="Calibri"/>
              </a:rPr>
              <a:t>Savings from the previous five-year period or previous waiver demonstration period (whichever is shorter) will be allowed to be </a:t>
            </a:r>
            <a:r>
              <a:rPr lang="en-US" sz="1500" b="1">
                <a:latin typeface="Lexend"/>
                <a:ea typeface="Calibri"/>
                <a:cs typeface="Calibri"/>
              </a:rPr>
              <a:t>carried forward to the next waiver period</a:t>
            </a:r>
            <a:r>
              <a:rPr lang="en-US" sz="1500">
                <a:latin typeface="Lexend"/>
                <a:ea typeface="Calibri"/>
                <a:cs typeface="Calibri"/>
              </a:rPr>
              <a:t>.</a:t>
            </a:r>
          </a:p>
          <a:p>
            <a:pPr marL="283210" indent="-283210">
              <a:buSzPct val="114999"/>
            </a:pPr>
            <a:r>
              <a:rPr lang="en-US" sz="1500">
                <a:latin typeface="Lexend"/>
                <a:ea typeface="Calibri"/>
                <a:cs typeface="Calibri"/>
              </a:rPr>
              <a:t>Going forward, </a:t>
            </a:r>
            <a:r>
              <a:rPr lang="en-US" sz="1500" b="1">
                <a:latin typeface="Lexend"/>
                <a:ea typeface="Calibri"/>
                <a:cs typeface="Calibri"/>
              </a:rPr>
              <a:t>MAPS programs will no longer generate savings</a:t>
            </a:r>
            <a:r>
              <a:rPr lang="en-US" sz="1500">
                <a:latin typeface="Lexend"/>
                <a:ea typeface="Calibri"/>
                <a:cs typeface="Calibri"/>
              </a:rPr>
              <a:t>. </a:t>
            </a:r>
          </a:p>
        </p:txBody>
      </p:sp>
      <p:sp>
        <p:nvSpPr>
          <p:cNvPr id="2" name="Content Placeholder 1">
            <a:extLst>
              <a:ext uri="{FF2B5EF4-FFF2-40B4-BE49-F238E27FC236}">
                <a16:creationId xmlns:a16="http://schemas.microsoft.com/office/drawing/2014/main" id="{FF366E2E-2BD7-1BAE-9B32-BA21D4DEB3F0}"/>
              </a:ext>
            </a:extLst>
          </p:cNvPr>
          <p:cNvSpPr>
            <a:spLocks noGrp="1"/>
          </p:cNvSpPr>
          <p:nvPr>
            <p:ph idx="4294967295"/>
          </p:nvPr>
        </p:nvSpPr>
        <p:spPr>
          <a:xfrm>
            <a:off x="4594225" y="1023938"/>
            <a:ext cx="4549775" cy="3706812"/>
          </a:xfrm>
        </p:spPr>
        <p:txBody>
          <a:bodyPr spcFirstLastPara="1" vert="horz" wrap="square" lIns="91440" tIns="45720" rIns="91440" bIns="45720" rtlCol="0" anchor="t" anchorCtr="0">
            <a:noAutofit/>
          </a:bodyPr>
          <a:lstStyle/>
          <a:p>
            <a:endParaRPr lang="en-US" sz="1400">
              <a:latin typeface="Lexend"/>
            </a:endParaRPr>
          </a:p>
          <a:p>
            <a:pPr>
              <a:buSzPct val="114999"/>
            </a:pPr>
            <a:endParaRPr lang="en-US" sz="1400">
              <a:latin typeface="Lexend"/>
            </a:endParaRPr>
          </a:p>
        </p:txBody>
      </p:sp>
    </p:spTree>
    <p:extLst>
      <p:ext uri="{BB962C8B-B14F-4D97-AF65-F5344CB8AC3E}">
        <p14:creationId xmlns:p14="http://schemas.microsoft.com/office/powerpoint/2010/main" val="3579082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D4D06-C291-44A0-66FD-35A4F357FBD9}"/>
              </a:ext>
            </a:extLst>
          </p:cNvPr>
          <p:cNvSpPr>
            <a:spLocks noGrp="1"/>
          </p:cNvSpPr>
          <p:nvPr>
            <p:ph type="title"/>
          </p:nvPr>
        </p:nvSpPr>
        <p:spPr>
          <a:xfrm>
            <a:off x="311700" y="-89"/>
            <a:ext cx="8520600" cy="868800"/>
          </a:xfrm>
        </p:spPr>
        <p:txBody>
          <a:bodyPr/>
          <a:lstStyle/>
          <a:p>
            <a:r>
              <a:rPr lang="en-US">
                <a:solidFill>
                  <a:srgbClr val="8CB27B"/>
                </a:solidFill>
              </a:rPr>
              <a:t>1115 Waiver Renewal Overview</a:t>
            </a:r>
            <a:endParaRPr lang="en-US"/>
          </a:p>
        </p:txBody>
      </p:sp>
      <p:pic>
        <p:nvPicPr>
          <p:cNvPr id="6" name="Picture 5">
            <a:extLst>
              <a:ext uri="{FF2B5EF4-FFF2-40B4-BE49-F238E27FC236}">
                <a16:creationId xmlns:a16="http://schemas.microsoft.com/office/drawing/2014/main" id="{6917A253-3274-A17F-B20D-E85464B8FD36}"/>
              </a:ext>
            </a:extLst>
          </p:cNvPr>
          <p:cNvPicPr>
            <a:picLocks noChangeAspect="1"/>
          </p:cNvPicPr>
          <p:nvPr/>
        </p:nvPicPr>
        <p:blipFill>
          <a:blip r:embed="rId2"/>
          <a:srcRect t="15083" b="5315"/>
          <a:stretch>
            <a:fillRect/>
          </a:stretch>
        </p:blipFill>
        <p:spPr>
          <a:xfrm>
            <a:off x="0" y="776017"/>
            <a:ext cx="9146271" cy="4095322"/>
          </a:xfrm>
          <a:prstGeom prst="rect">
            <a:avLst/>
          </a:prstGeom>
        </p:spPr>
      </p:pic>
      <p:sp>
        <p:nvSpPr>
          <p:cNvPr id="7" name="TextBox 6">
            <a:extLst>
              <a:ext uri="{FF2B5EF4-FFF2-40B4-BE49-F238E27FC236}">
                <a16:creationId xmlns:a16="http://schemas.microsoft.com/office/drawing/2014/main" id="{C86B9173-1DF1-4E08-AEAB-0F5DEB836900}"/>
              </a:ext>
            </a:extLst>
          </p:cNvPr>
          <p:cNvSpPr txBox="1"/>
          <p:nvPr/>
        </p:nvSpPr>
        <p:spPr>
          <a:xfrm>
            <a:off x="311700" y="1187143"/>
            <a:ext cx="2717999" cy="3693319"/>
          </a:xfrm>
          <a:prstGeom prst="rect">
            <a:avLst/>
          </a:prstGeom>
          <a:noFill/>
        </p:spPr>
        <p:txBody>
          <a:bodyPr wrap="square" lIns="91440" tIns="45720" rIns="91440" bIns="45720" rtlCol="0" anchor="t">
            <a:spAutoFit/>
          </a:bodyPr>
          <a:lstStyle/>
          <a:p>
            <a:pPr>
              <a:spcAft>
                <a:spcPts val="1800"/>
              </a:spcAft>
              <a:buNone/>
            </a:pPr>
            <a:r>
              <a:rPr lang="en-US" b="1">
                <a:solidFill>
                  <a:schemeClr val="bg1"/>
                </a:solidFill>
                <a:latin typeface="+mn-lt"/>
              </a:rPr>
              <a:t>Programs Continuing As-Is:</a:t>
            </a:r>
          </a:p>
          <a:p>
            <a:pPr marL="172720" indent="-172720">
              <a:spcAft>
                <a:spcPts val="800"/>
              </a:spcAft>
              <a:buFont typeface="Arial" panose="020B0604020202020204" pitchFamily="34" charset="0"/>
              <a:buChar char="•"/>
            </a:pPr>
            <a:r>
              <a:rPr lang="en-US" sz="1200">
                <a:latin typeface="+mn-lt"/>
              </a:rPr>
              <a:t>Mandatory Managed Care</a:t>
            </a:r>
          </a:p>
          <a:p>
            <a:pPr marL="172720" indent="-172720">
              <a:spcAft>
                <a:spcPts val="800"/>
              </a:spcAft>
              <a:buFont typeface="Arial" panose="020B0604020202020204" pitchFamily="34" charset="0"/>
              <a:buChar char="•"/>
            </a:pPr>
            <a:r>
              <a:rPr lang="en-US" sz="1200">
                <a:latin typeface="+mn-lt"/>
              </a:rPr>
              <a:t>Arizona Long Term Care System(ALTCS)</a:t>
            </a:r>
          </a:p>
          <a:p>
            <a:pPr marL="172720" indent="-172720">
              <a:spcAft>
                <a:spcPts val="800"/>
              </a:spcAft>
              <a:buFont typeface="Arial" panose="020B0604020202020204" pitchFamily="34" charset="0"/>
              <a:buChar char="•"/>
            </a:pPr>
            <a:r>
              <a:rPr lang="en-US" sz="1200">
                <a:latin typeface="+mn-lt"/>
              </a:rPr>
              <a:t>Parents as Paid Caregivers (PPCG)</a:t>
            </a:r>
          </a:p>
          <a:p>
            <a:pPr marL="172720" indent="-172720">
              <a:spcAft>
                <a:spcPts val="800"/>
              </a:spcAft>
              <a:buFont typeface="Arial" panose="020B0604020202020204" pitchFamily="34" charset="0"/>
              <a:buChar char="•"/>
            </a:pPr>
            <a:r>
              <a:rPr lang="en-US" sz="1200">
                <a:latin typeface="+mn-lt"/>
              </a:rPr>
              <a:t>Tribal Dental Authority*</a:t>
            </a:r>
          </a:p>
          <a:p>
            <a:pPr marL="172720" indent="-172720">
              <a:spcAft>
                <a:spcPts val="800"/>
              </a:spcAft>
              <a:buFont typeface="Arial" panose="020B0604020202020204" pitchFamily="34" charset="0"/>
              <a:buChar char="•"/>
            </a:pPr>
            <a:r>
              <a:rPr lang="en-US" sz="1200">
                <a:latin typeface="+mn-lt"/>
              </a:rPr>
              <a:t>Tribal Uncompensated Care*</a:t>
            </a:r>
            <a:endParaRPr lang="en-US" sz="1200" dirty="0">
              <a:latin typeface="+mn-lt"/>
            </a:endParaRPr>
          </a:p>
          <a:p>
            <a:pPr marL="172720" indent="-172720">
              <a:spcAft>
                <a:spcPts val="800"/>
              </a:spcAft>
              <a:buFont typeface="Arial" panose="020B0604020202020204" pitchFamily="34" charset="0"/>
              <a:buChar char="•"/>
            </a:pPr>
            <a:r>
              <a:rPr lang="en-US" sz="1200">
                <a:latin typeface="+mn-lt"/>
              </a:rPr>
              <a:t>Prior Quarter Coverage (PQC)</a:t>
            </a:r>
          </a:p>
          <a:p>
            <a:pPr marL="172720" indent="-172720">
              <a:spcAft>
                <a:spcPts val="800"/>
              </a:spcAft>
              <a:buFont typeface="Arial" panose="020B0604020202020204" pitchFamily="34" charset="0"/>
              <a:buChar char="•"/>
            </a:pPr>
            <a:r>
              <a:rPr lang="en-US" sz="1200">
                <a:latin typeface="+mn-lt"/>
              </a:rPr>
              <a:t>Re-entry pre-release Services</a:t>
            </a:r>
          </a:p>
          <a:p>
            <a:pPr marL="172720" indent="-172720">
              <a:spcAft>
                <a:spcPts val="800"/>
              </a:spcAft>
              <a:buFont typeface="Arial" panose="020B0604020202020204" pitchFamily="34" charset="0"/>
              <a:buChar char="•"/>
            </a:pPr>
            <a:r>
              <a:rPr lang="en-US" sz="1200">
                <a:latin typeface="+mn-lt"/>
              </a:rPr>
              <a:t>KidsCare Expansion</a:t>
            </a:r>
          </a:p>
          <a:p>
            <a:pPr marL="172720" indent="-172720">
              <a:spcAft>
                <a:spcPts val="800"/>
              </a:spcAft>
              <a:buFont typeface="Arial" panose="020B0604020202020204" pitchFamily="34" charset="0"/>
              <a:buChar char="•"/>
            </a:pPr>
            <a:r>
              <a:rPr lang="en-US" sz="1200">
                <a:latin typeface="+mn-lt"/>
              </a:rPr>
              <a:t>Former Foster Youth Eligibility and Enrollment (YATI)</a:t>
            </a:r>
          </a:p>
          <a:p>
            <a:endParaRPr lang="en-US" sz="1300">
              <a:latin typeface="+mn-lt"/>
            </a:endParaRPr>
          </a:p>
        </p:txBody>
      </p:sp>
      <p:sp>
        <p:nvSpPr>
          <p:cNvPr id="8" name="TextBox 7">
            <a:extLst>
              <a:ext uri="{FF2B5EF4-FFF2-40B4-BE49-F238E27FC236}">
                <a16:creationId xmlns:a16="http://schemas.microsoft.com/office/drawing/2014/main" id="{A720B45F-1F50-9C14-E044-FD3B8A2173E5}"/>
              </a:ext>
            </a:extLst>
          </p:cNvPr>
          <p:cNvSpPr txBox="1"/>
          <p:nvPr/>
        </p:nvSpPr>
        <p:spPr>
          <a:xfrm>
            <a:off x="3922735" y="2161799"/>
            <a:ext cx="1431000" cy="1323439"/>
          </a:xfrm>
          <a:prstGeom prst="rect">
            <a:avLst/>
          </a:prstGeom>
          <a:noFill/>
        </p:spPr>
        <p:txBody>
          <a:bodyPr wrap="square" lIns="91440" tIns="45720" rIns="91440" bIns="45720" rtlCol="0" anchor="t">
            <a:spAutoFit/>
          </a:bodyPr>
          <a:lstStyle/>
          <a:p>
            <a:pPr algn="ctr"/>
            <a:r>
              <a:rPr lang="en-US" sz="2000" b="1">
                <a:solidFill>
                  <a:schemeClr val="accent2"/>
                </a:solidFill>
                <a:latin typeface="+mj-lt"/>
              </a:rPr>
              <a:t>Arizona's Section</a:t>
            </a:r>
            <a:endParaRPr lang="en-US"/>
          </a:p>
          <a:p>
            <a:pPr algn="ctr"/>
            <a:r>
              <a:rPr lang="en-US" sz="2000" b="1">
                <a:solidFill>
                  <a:schemeClr val="accent2"/>
                </a:solidFill>
                <a:latin typeface="+mj-lt"/>
              </a:rPr>
              <a:t>1115 Waiver</a:t>
            </a:r>
            <a:endParaRPr lang="en-US">
              <a:solidFill>
                <a:schemeClr val="accent2"/>
              </a:solidFill>
            </a:endParaRPr>
          </a:p>
        </p:txBody>
      </p:sp>
      <p:sp>
        <p:nvSpPr>
          <p:cNvPr id="10" name="TextBox 9">
            <a:extLst>
              <a:ext uri="{FF2B5EF4-FFF2-40B4-BE49-F238E27FC236}">
                <a16:creationId xmlns:a16="http://schemas.microsoft.com/office/drawing/2014/main" id="{94FAC820-1AD7-0824-8810-6F5AD37FC8C8}"/>
              </a:ext>
            </a:extLst>
          </p:cNvPr>
          <p:cNvSpPr txBox="1"/>
          <p:nvPr/>
        </p:nvSpPr>
        <p:spPr>
          <a:xfrm>
            <a:off x="6148799" y="1187142"/>
            <a:ext cx="2861743" cy="3457357"/>
          </a:xfrm>
          <a:prstGeom prst="rect">
            <a:avLst/>
          </a:prstGeom>
          <a:noFill/>
        </p:spPr>
        <p:txBody>
          <a:bodyPr wrap="square" lIns="91440" tIns="45720" rIns="91440" bIns="45720" rtlCol="0" anchor="t">
            <a:spAutoFit/>
          </a:bodyPr>
          <a:lstStyle/>
          <a:p>
            <a:pPr>
              <a:spcAft>
                <a:spcPts val="1800"/>
              </a:spcAft>
              <a:buNone/>
            </a:pPr>
            <a:r>
              <a:rPr lang="en-US" b="1">
                <a:solidFill>
                  <a:schemeClr val="bg1"/>
                </a:solidFill>
                <a:latin typeface="+mn-lt"/>
              </a:rPr>
              <a:t>Proposed Modifications:</a:t>
            </a:r>
          </a:p>
          <a:p>
            <a:pPr marL="229870" indent="-172720">
              <a:spcAft>
                <a:spcPts val="800"/>
              </a:spcAft>
              <a:buFont typeface="Arial" panose="020B0604020202020204" pitchFamily="34" charset="0"/>
              <a:buChar char="•"/>
            </a:pPr>
            <a:r>
              <a:rPr lang="en-US" sz="1100">
                <a:latin typeface="+mn-lt"/>
              </a:rPr>
              <a:t>Traditional Healthcare Practices*</a:t>
            </a:r>
          </a:p>
          <a:p>
            <a:pPr marL="229870" indent="-172720">
              <a:spcAft>
                <a:spcPts val="800"/>
              </a:spcAft>
              <a:buFont typeface="Arial" panose="020B0604020202020204" pitchFamily="34" charset="0"/>
              <a:buChar char="•"/>
            </a:pPr>
            <a:r>
              <a:rPr lang="en-US" sz="1100">
                <a:latin typeface="+mn-lt"/>
              </a:rPr>
              <a:t>Housing and Health Opportunities (H2O)</a:t>
            </a:r>
          </a:p>
          <a:p>
            <a:pPr marL="229870" indent="-172720">
              <a:spcAft>
                <a:spcPts val="800"/>
              </a:spcAft>
              <a:buFont typeface="Arial" panose="020B0604020202020204" pitchFamily="34" charset="0"/>
              <a:buChar char="•"/>
            </a:pPr>
            <a:r>
              <a:rPr lang="en-US" sz="1100">
                <a:latin typeface="+mn-lt"/>
              </a:rPr>
              <a:t>LTSS: Timeliness Waiver*</a:t>
            </a:r>
          </a:p>
          <a:p>
            <a:pPr marL="229870" indent="-172720">
              <a:spcAft>
                <a:spcPts val="800"/>
              </a:spcAft>
              <a:buFont typeface="Arial" panose="020B0604020202020204" pitchFamily="34" charset="0"/>
              <a:buChar char="•"/>
            </a:pPr>
            <a:r>
              <a:rPr lang="en-US" sz="1100">
                <a:latin typeface="+mn-lt"/>
              </a:rPr>
              <a:t>Presumptive Eligibility and Self Attestation*</a:t>
            </a:r>
          </a:p>
          <a:p>
            <a:pPr marL="229870" indent="-172720">
              <a:spcAft>
                <a:spcPts val="800"/>
              </a:spcAft>
              <a:buFont typeface="Arial" panose="020B0604020202020204" pitchFamily="34" charset="0"/>
              <a:buChar char="•"/>
            </a:pPr>
            <a:r>
              <a:rPr lang="en-US" sz="1100">
                <a:latin typeface="+mn-lt"/>
              </a:rPr>
              <a:t>(Current Proposal) Five-Year Lifetime Coverage Limit</a:t>
            </a:r>
          </a:p>
          <a:p>
            <a:pPr marL="229870" indent="-172720">
              <a:spcAft>
                <a:spcPts val="800"/>
              </a:spcAft>
              <a:buFont typeface="Arial" panose="020B0604020202020204" pitchFamily="34" charset="0"/>
              <a:buChar char="•"/>
            </a:pPr>
            <a:r>
              <a:rPr lang="en-US" sz="1100">
                <a:latin typeface="+mn-lt"/>
              </a:rPr>
              <a:t>(Current Proposal) Institutions for Mental Disease</a:t>
            </a:r>
          </a:p>
          <a:p>
            <a:pPr marL="229870" indent="-172720">
              <a:spcAft>
                <a:spcPts val="800"/>
              </a:spcAft>
              <a:buFont typeface="Arial" panose="020B0604020202020204" pitchFamily="34" charset="0"/>
              <a:buChar char="•"/>
            </a:pPr>
            <a:r>
              <a:rPr lang="en-US" sz="1100">
                <a:latin typeface="+mn-lt"/>
              </a:rPr>
              <a:t>(Sunset at end of Demonstration) Targeted Investments (T.I 2.0)</a:t>
            </a:r>
          </a:p>
          <a:p>
            <a:pPr marL="229870" indent="-172720">
              <a:spcAft>
                <a:spcPts val="800"/>
              </a:spcAft>
              <a:buFont typeface="Arial" panose="020B0604020202020204" pitchFamily="34" charset="0"/>
              <a:buChar char="•"/>
            </a:pPr>
            <a:r>
              <a:rPr lang="en-US" sz="1100">
                <a:latin typeface="+mn-lt"/>
              </a:rPr>
              <a:t>(Future Amendment) SMI Enhanced Residential Treatment Pilot</a:t>
            </a:r>
          </a:p>
        </p:txBody>
      </p:sp>
    </p:spTree>
    <p:extLst>
      <p:ext uri="{BB962C8B-B14F-4D97-AF65-F5344CB8AC3E}">
        <p14:creationId xmlns:p14="http://schemas.microsoft.com/office/powerpoint/2010/main" val="4048466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0B3F-7CCD-DE34-6607-A17A3649713C}"/>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3342307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FA980948-A68D-3C9A-9FD7-5B514B69BB0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E99B229-DE10-E88E-C161-B6A9938BA233}"/>
              </a:ext>
            </a:extLst>
          </p:cNvPr>
          <p:cNvSpPr>
            <a:spLocks noGrp="1"/>
          </p:cNvSpPr>
          <p:nvPr>
            <p:ph type="title"/>
          </p:nvPr>
        </p:nvSpPr>
        <p:spPr>
          <a:xfrm>
            <a:off x="468825" y="1079836"/>
            <a:ext cx="8206800" cy="1352400"/>
          </a:xfrm>
        </p:spPr>
        <p:txBody>
          <a:bodyPr/>
          <a:lstStyle/>
          <a:p>
            <a:r>
              <a:rPr lang="en-US" sz="3800">
                <a:solidFill>
                  <a:srgbClr val="FFFFFF"/>
                </a:solidFill>
                <a:cs typeface="Segoe UI"/>
              </a:rPr>
              <a:t>Continuing Demonstration Programs Within</a:t>
            </a:r>
            <a:r>
              <a:rPr lang="en-US">
                <a:solidFill>
                  <a:srgbClr val="FFFFFF"/>
                </a:solidFill>
                <a:cs typeface="Segoe UI"/>
              </a:rPr>
              <a:t> the Waiver</a:t>
            </a:r>
            <a:r>
              <a:rPr lang="en-US" sz="3800">
                <a:solidFill>
                  <a:srgbClr val="FFFFFF"/>
                </a:solidFill>
                <a:cs typeface="Segoe UI"/>
              </a:rPr>
              <a:t> Renewal</a:t>
            </a:r>
          </a:p>
        </p:txBody>
      </p:sp>
      <p:sp>
        <p:nvSpPr>
          <p:cNvPr id="7" name="Content Placeholder 6">
            <a:extLst>
              <a:ext uri="{FF2B5EF4-FFF2-40B4-BE49-F238E27FC236}">
                <a16:creationId xmlns:a16="http://schemas.microsoft.com/office/drawing/2014/main" id="{AF2FD4C8-268D-32B0-D5DA-559048CA237F}"/>
              </a:ext>
            </a:extLst>
          </p:cNvPr>
          <p:cNvSpPr>
            <a:spLocks noGrp="1"/>
          </p:cNvSpPr>
          <p:nvPr>
            <p:ph idx="4294967295"/>
          </p:nvPr>
        </p:nvSpPr>
        <p:spPr>
          <a:xfrm>
            <a:off x="0" y="1152525"/>
            <a:ext cx="8521700" cy="3419475"/>
          </a:xfrm>
        </p:spPr>
        <p:txBody>
          <a:bodyPr vert="horz" lIns="91440" tIns="45720" rIns="91440" bIns="45720" rtlCol="0" anchor="t">
            <a:noAutofit/>
          </a:bodyPr>
          <a:lstStyle/>
          <a:p>
            <a:pPr marL="0" indent="0" fontAlgn="base">
              <a:spcAft>
                <a:spcPts val="600"/>
              </a:spcAft>
              <a:buNone/>
            </a:pPr>
            <a:endParaRPr lang="en-US"/>
          </a:p>
          <a:p>
            <a:pPr>
              <a:spcAft>
                <a:spcPts val="600"/>
              </a:spcAft>
              <a:buClr>
                <a:srgbClr val="369992"/>
              </a:buClr>
            </a:pPr>
            <a:endParaRPr lang="en-US" sz="1400"/>
          </a:p>
        </p:txBody>
      </p:sp>
    </p:spTree>
    <p:extLst>
      <p:ext uri="{BB962C8B-B14F-4D97-AF65-F5344CB8AC3E}">
        <p14:creationId xmlns:p14="http://schemas.microsoft.com/office/powerpoint/2010/main" val="196586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6DB74687-4AB1-4C35-A9E5-62141147C24A}"/>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CC62036-80A8-5180-095D-8CCC2AB1414C}"/>
              </a:ext>
            </a:extLst>
          </p:cNvPr>
          <p:cNvSpPr>
            <a:spLocks noGrp="1"/>
          </p:cNvSpPr>
          <p:nvPr>
            <p:ph idx="1"/>
          </p:nvPr>
        </p:nvSpPr>
        <p:spPr>
          <a:xfrm>
            <a:off x="311150" y="1152525"/>
            <a:ext cx="4939506" cy="3419475"/>
          </a:xfrm>
        </p:spPr>
        <p:txBody>
          <a:bodyPr vert="horz" lIns="91440" tIns="45720" rIns="91440" bIns="45720" rtlCol="0" anchor="t">
            <a:noAutofit/>
          </a:bodyPr>
          <a:lstStyle/>
          <a:p>
            <a:r>
              <a:rPr lang="en-US" sz="1600">
                <a:latin typeface="Lexend"/>
              </a:rPr>
              <a:t>Authorizes payment for medically necessary diagnostic, therapeutic, and preventative dental services for American Indian/Alaska Native (AI/AN) beneficiaries.</a:t>
            </a:r>
          </a:p>
          <a:p>
            <a:r>
              <a:rPr lang="en-US" sz="1600">
                <a:latin typeface="Lexend"/>
              </a:rPr>
              <a:t>Reimbursement for services beyond the current $1,000 dental limit for individuals age 21 or older when provided by Indian Health Services or tribally operated 638 facility.</a:t>
            </a:r>
          </a:p>
          <a:p>
            <a:pPr>
              <a:buSzPct val="114999"/>
            </a:pPr>
            <a:r>
              <a:rPr lang="en-US" sz="1600">
                <a:latin typeface="Lexend"/>
              </a:rPr>
              <a:t>AHCCCS seeks to renew this program and continue expanded reimbursement for medically necessary dental services provided through IHS/638 facilities. </a:t>
            </a:r>
            <a:endParaRPr lang="en-US">
              <a:latin typeface="Lexend"/>
            </a:endParaRPr>
          </a:p>
          <a:p>
            <a:endParaRPr lang="en-US"/>
          </a:p>
        </p:txBody>
      </p:sp>
      <p:sp>
        <p:nvSpPr>
          <p:cNvPr id="6" name="Title 5">
            <a:extLst>
              <a:ext uri="{FF2B5EF4-FFF2-40B4-BE49-F238E27FC236}">
                <a16:creationId xmlns:a16="http://schemas.microsoft.com/office/drawing/2014/main" id="{BD9F0B86-1916-AAB1-08D3-A3367496D1A5}"/>
              </a:ext>
            </a:extLst>
          </p:cNvPr>
          <p:cNvSpPr>
            <a:spLocks noGrp="1"/>
          </p:cNvSpPr>
          <p:nvPr>
            <p:ph type="title"/>
          </p:nvPr>
        </p:nvSpPr>
        <p:spPr>
          <a:xfrm>
            <a:off x="310896" y="137160"/>
            <a:ext cx="8522208" cy="868680"/>
          </a:xfrm>
        </p:spPr>
        <p:txBody>
          <a:bodyPr/>
          <a:lstStyle/>
          <a:p>
            <a:r>
              <a:rPr lang="en-US"/>
              <a:t>Tribal Dental Authority</a:t>
            </a:r>
          </a:p>
        </p:txBody>
      </p:sp>
      <p:pic>
        <p:nvPicPr>
          <p:cNvPr id="2" name="Google Shape;480;p54">
            <a:extLst>
              <a:ext uri="{FF2B5EF4-FFF2-40B4-BE49-F238E27FC236}">
                <a16:creationId xmlns:a16="http://schemas.microsoft.com/office/drawing/2014/main" id="{0BFCF18D-E6E7-9EAF-C6E0-E991C44689A0}"/>
              </a:ext>
            </a:extLst>
          </p:cNvPr>
          <p:cNvPicPr preferRelativeResize="0"/>
          <p:nvPr/>
        </p:nvPicPr>
        <p:blipFill rotWithShape="1">
          <a:blip r:embed="rId3">
            <a:alphaModFix/>
          </a:blip>
          <a:srcRect l="32490" t="1477" r="8285"/>
          <a:stretch/>
        </p:blipFill>
        <p:spPr>
          <a:xfrm>
            <a:off x="5555456" y="888788"/>
            <a:ext cx="2902849" cy="3365924"/>
          </a:xfrm>
          <a:prstGeom prst="rect">
            <a:avLst/>
          </a:prstGeom>
          <a:noFill/>
          <a:ln>
            <a:noFill/>
          </a:ln>
        </p:spPr>
      </p:pic>
    </p:spTree>
    <p:extLst>
      <p:ext uri="{BB962C8B-B14F-4D97-AF65-F5344CB8AC3E}">
        <p14:creationId xmlns:p14="http://schemas.microsoft.com/office/powerpoint/2010/main" val="191380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75D0086B-5F09-4EFE-33A6-AFA134F2C5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70BC08-F805-011D-12EA-94878BE4E3A8}"/>
              </a:ext>
            </a:extLst>
          </p:cNvPr>
          <p:cNvSpPr>
            <a:spLocks noGrp="1"/>
          </p:cNvSpPr>
          <p:nvPr>
            <p:ph idx="1"/>
          </p:nvPr>
        </p:nvSpPr>
        <p:spPr/>
        <p:txBody>
          <a:bodyPr vert="horz" lIns="91440" tIns="45720" rIns="91440" bIns="45720" rtlCol="0" anchor="t">
            <a:normAutofit fontScale="92500"/>
          </a:bodyPr>
          <a:lstStyle/>
          <a:p>
            <a:r>
              <a:rPr lang="en-US" sz="1900">
                <a:latin typeface="Lexend"/>
              </a:rPr>
              <a:t>First approved by CMS in 2012, the Tribal Uncompensated Care Waiver preserves services delivered to AI/AN members in the case the Arizona Legislature or AHCCCS reduces benefits due to financial hardship.</a:t>
            </a:r>
            <a:endParaRPr lang="en-US">
              <a:latin typeface="Lexend"/>
            </a:endParaRPr>
          </a:p>
          <a:p>
            <a:pPr>
              <a:buSzPct val="114999"/>
            </a:pPr>
            <a:r>
              <a:rPr lang="en-US">
                <a:latin typeface="Lexend"/>
              </a:rPr>
              <a:t>This program was recently further codified into state law on April 13, 2026. HB 2177 requires AHCCCS to annually seek an 1115 Waiver to allow payments for covered services reduced or eliminated since September 2010, provided to AI/AN members at IHS or tribally operated facilities.</a:t>
            </a:r>
            <a:endParaRPr lang="en-US"/>
          </a:p>
          <a:p>
            <a:pPr>
              <a:buSzPct val="114999"/>
            </a:pPr>
            <a:r>
              <a:rPr lang="en-US">
                <a:latin typeface="Lexend"/>
              </a:rPr>
              <a:t>Under this renewal, AHCCCS is seeking to continue the existing authority for the Tribal Uncompensated Care Waiver and maintain an important safeguard to support Tribal healthcare systems. </a:t>
            </a:r>
          </a:p>
          <a:p>
            <a:pPr>
              <a:buSzPct val="114999"/>
            </a:pPr>
            <a:endParaRPr lang="en-US" b="1"/>
          </a:p>
        </p:txBody>
      </p:sp>
      <p:sp>
        <p:nvSpPr>
          <p:cNvPr id="406" name="Google Shape;406;p56">
            <a:extLst>
              <a:ext uri="{FF2B5EF4-FFF2-40B4-BE49-F238E27FC236}">
                <a16:creationId xmlns:a16="http://schemas.microsoft.com/office/drawing/2014/main" id="{3B3613F4-A7A3-573B-88F6-06E43B87F879}"/>
              </a:ext>
            </a:extLst>
          </p:cNvPr>
          <p:cNvSpPr txBox="1">
            <a:spLocks noGrp="1"/>
          </p:cNvSpPr>
          <p:nvPr>
            <p:ph type="title"/>
          </p:nvPr>
        </p:nvSpPr>
        <p:spPr>
          <a:prstGeom prst="rect">
            <a:avLst/>
          </a:prstGeom>
        </p:spPr>
        <p:txBody>
          <a:bodyPr spcFirstLastPara="1" wrap="square" lIns="91425" tIns="91425" rIns="91425" bIns="91425" anchor="b" anchorCtr="0">
            <a:noAutofit/>
          </a:bodyPr>
          <a:lstStyle/>
          <a:p>
            <a:pPr>
              <a:spcBef>
                <a:spcPts val="0"/>
              </a:spcBef>
            </a:pPr>
            <a:r>
              <a:rPr lang="en-US" sz="2600">
                <a:latin typeface="Lexend"/>
              </a:rPr>
              <a:t>Tribal Uncompensated Care Waiver</a:t>
            </a:r>
            <a:endParaRPr lang="en-US" sz="2600"/>
          </a:p>
        </p:txBody>
      </p:sp>
    </p:spTree>
    <p:extLst>
      <p:ext uri="{BB962C8B-B14F-4D97-AF65-F5344CB8AC3E}">
        <p14:creationId xmlns:p14="http://schemas.microsoft.com/office/powerpoint/2010/main" val="354785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54AE6-E542-0A98-BC5A-C2C108EE9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B75D2-2CAA-9371-D9E7-23585534913F}"/>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113525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7E63E5-FBFC-DD3C-8752-C56AC2257601}"/>
              </a:ext>
            </a:extLst>
          </p:cNvPr>
          <p:cNvSpPr>
            <a:spLocks noGrp="1"/>
          </p:cNvSpPr>
          <p:nvPr>
            <p:ph type="title"/>
          </p:nvPr>
        </p:nvSpPr>
        <p:spPr>
          <a:xfrm>
            <a:off x="468825" y="805132"/>
            <a:ext cx="8206800" cy="1382100"/>
          </a:xfrm>
        </p:spPr>
        <p:txBody>
          <a:bodyPr/>
          <a:lstStyle/>
          <a:p>
            <a:r>
              <a:rPr lang="en-US"/>
              <a:t>Demonstration Programs with Proposed Expansions / Modifications</a:t>
            </a:r>
          </a:p>
        </p:txBody>
      </p:sp>
    </p:spTree>
    <p:extLst>
      <p:ext uri="{BB962C8B-B14F-4D97-AF65-F5344CB8AC3E}">
        <p14:creationId xmlns:p14="http://schemas.microsoft.com/office/powerpoint/2010/main" val="3162524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p160"/>
          <p:cNvSpPr txBox="1">
            <a:spLocks noGrp="1"/>
          </p:cNvSpPr>
          <p:nvPr>
            <p:ph type="title"/>
          </p:nvPr>
        </p:nvSpPr>
        <p:spPr/>
        <p:txBody>
          <a:bodyPr spcFirstLastPara="1" wrap="square" lIns="91425" tIns="91425" rIns="91425" bIns="91425" anchor="b" anchorCtr="0">
            <a:noAutofit/>
          </a:bodyPr>
          <a:lstStyle/>
          <a:p>
            <a:r>
              <a:rPr lang="en-US">
                <a:latin typeface="Lexend"/>
              </a:rPr>
              <a:t>Traditional Healing Overview</a:t>
            </a:r>
          </a:p>
        </p:txBody>
      </p:sp>
      <p:sp>
        <p:nvSpPr>
          <p:cNvPr id="1523" name="Google Shape;1523;p160"/>
          <p:cNvSpPr txBox="1">
            <a:spLocks noGrp="1"/>
          </p:cNvSpPr>
          <p:nvPr>
            <p:ph idx="1"/>
          </p:nvPr>
        </p:nvSpPr>
        <p:spPr/>
        <p:txBody>
          <a:bodyPr spcFirstLastPara="1" wrap="square" lIns="91425" tIns="91425" rIns="91425" bIns="91425" anchor="t" anchorCtr="0">
            <a:noAutofit/>
          </a:bodyPr>
          <a:lstStyle/>
          <a:p>
            <a:r>
              <a:rPr lang="en-US" b="1">
                <a:latin typeface="Lexend"/>
              </a:rPr>
              <a:t>Traditional Healing </a:t>
            </a:r>
            <a:r>
              <a:rPr lang="en-US">
                <a:latin typeface="Lexend"/>
              </a:rPr>
              <a:t>is a system of culturally appropriate healing methods developed and practiced by generations of Tribal healers who apply methods for physical, mental, and emotional healing. </a:t>
            </a:r>
          </a:p>
          <a:p>
            <a:r>
              <a:rPr lang="en-US">
                <a:latin typeface="Lexend"/>
              </a:rPr>
              <a:t>The purpose of this Waiver program is to provide culturally appropriate options for AHCCCS members to maintain and sustain health and wellness through traditional healing practices made available at, in, or as part of services offered by facilities and clinics that provide or arrange traditional healing practices.</a:t>
            </a:r>
          </a:p>
          <a:p>
            <a:pPr lvl="0"/>
            <a:endParaRPr lang="en-US"/>
          </a:p>
          <a:p>
            <a:pPr lvl="0"/>
            <a:endParaRPr lang="en-US"/>
          </a:p>
        </p:txBody>
      </p:sp>
    </p:spTree>
    <p:extLst>
      <p:ext uri="{BB962C8B-B14F-4D97-AF65-F5344CB8AC3E}">
        <p14:creationId xmlns:p14="http://schemas.microsoft.com/office/powerpoint/2010/main" val="235265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C4EFBBD9-688B-C590-5915-890634CA62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C54D7B9-DBD5-FD0E-11DD-17DFB8C663F0}"/>
              </a:ext>
            </a:extLst>
          </p:cNvPr>
          <p:cNvSpPr>
            <a:spLocks noGrp="1"/>
          </p:cNvSpPr>
          <p:nvPr>
            <p:ph type="title"/>
          </p:nvPr>
        </p:nvSpPr>
        <p:spPr/>
        <p:txBody>
          <a:bodyPr/>
          <a:lstStyle/>
          <a:p>
            <a:r>
              <a:rPr lang="en-US"/>
              <a:t>Arizona's 1115 Waiver Overview</a:t>
            </a:r>
          </a:p>
        </p:txBody>
      </p:sp>
      <p:sp>
        <p:nvSpPr>
          <p:cNvPr id="7" name="Content Placeholder 6">
            <a:extLst>
              <a:ext uri="{FF2B5EF4-FFF2-40B4-BE49-F238E27FC236}">
                <a16:creationId xmlns:a16="http://schemas.microsoft.com/office/drawing/2014/main" id="{1398412C-117F-F8BC-2B02-1227D3F4D251}"/>
              </a:ext>
            </a:extLst>
          </p:cNvPr>
          <p:cNvSpPr>
            <a:spLocks noGrp="1"/>
          </p:cNvSpPr>
          <p:nvPr>
            <p:ph idx="4294967295"/>
          </p:nvPr>
        </p:nvSpPr>
        <p:spPr>
          <a:xfrm>
            <a:off x="0" y="1152525"/>
            <a:ext cx="8521700" cy="3419475"/>
          </a:xfrm>
        </p:spPr>
        <p:txBody>
          <a:bodyPr vert="horz" lIns="91440" tIns="45720" rIns="91440" bIns="45720" rtlCol="0" anchor="t">
            <a:noAutofit/>
          </a:bodyPr>
          <a:lstStyle/>
          <a:p>
            <a:pPr marL="0" indent="0" fontAlgn="base">
              <a:spcAft>
                <a:spcPts val="600"/>
              </a:spcAft>
              <a:buNone/>
            </a:pPr>
            <a:endParaRPr lang="en-US"/>
          </a:p>
          <a:p>
            <a:pPr>
              <a:spcAft>
                <a:spcPts val="600"/>
              </a:spcAft>
              <a:buClr>
                <a:srgbClr val="369992"/>
              </a:buClr>
            </a:pPr>
            <a:endParaRPr lang="en-US" sz="1400"/>
          </a:p>
        </p:txBody>
      </p:sp>
    </p:spTree>
    <p:extLst>
      <p:ext uri="{BB962C8B-B14F-4D97-AF65-F5344CB8AC3E}">
        <p14:creationId xmlns:p14="http://schemas.microsoft.com/office/powerpoint/2010/main" val="4257741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162"/>
          <p:cNvSpPr txBox="1">
            <a:spLocks noGrp="1"/>
          </p:cNvSpPr>
          <p:nvPr>
            <p:ph type="title"/>
          </p:nvPr>
        </p:nvSpPr>
        <p:spPr/>
        <p:txBody>
          <a:bodyPr spcFirstLastPara="1" wrap="square" lIns="91425" tIns="91425" rIns="91425" bIns="91425" anchor="b" anchorCtr="0">
            <a:noAutofit/>
          </a:bodyPr>
          <a:lstStyle/>
          <a:p>
            <a:r>
              <a:rPr lang="en-US">
                <a:latin typeface="Lexend"/>
              </a:rPr>
              <a:t>Traditional Healing Overview</a:t>
            </a:r>
          </a:p>
        </p:txBody>
      </p:sp>
      <p:sp>
        <p:nvSpPr>
          <p:cNvPr id="1535" name="Google Shape;1535;p162"/>
          <p:cNvSpPr txBox="1">
            <a:spLocks noGrp="1"/>
          </p:cNvSpPr>
          <p:nvPr>
            <p:ph idx="1"/>
          </p:nvPr>
        </p:nvSpPr>
        <p:spPr/>
        <p:txBody>
          <a:bodyPr spcFirstLastPara="1" wrap="square" lIns="91425" tIns="91425" rIns="91425" bIns="91425" anchor="t" anchorCtr="0">
            <a:noAutofit/>
          </a:bodyPr>
          <a:lstStyle/>
          <a:p>
            <a:r>
              <a:rPr lang="en-US">
                <a:latin typeface="Lexend"/>
              </a:rPr>
              <a:t>On October 16, 2024, CMS approved an amendment to provide coverage of traditional healing services received through Indian Health Service or facilities operated by Tribes or Tribal organizations.</a:t>
            </a:r>
          </a:p>
          <a:p>
            <a:pPr lvl="0"/>
            <a:r>
              <a:rPr lang="en-US"/>
              <a:t>This includes traditional health care practices that are provided in the community by or through IHS or tribal facility’s direct employees or contracted traditional health care practice providers.</a:t>
            </a:r>
          </a:p>
          <a:p>
            <a:pPr lvl="0"/>
            <a:r>
              <a:rPr lang="en-US"/>
              <a:t>Under this approval, traditional health care practices would be covered services in both inpatient and outpatient settings, and aid in care coordination and assist AHCCCS beneficiaries in achieving improved health outcomes. </a:t>
            </a:r>
          </a:p>
        </p:txBody>
      </p:sp>
    </p:spTree>
    <p:extLst>
      <p:ext uri="{BB962C8B-B14F-4D97-AF65-F5344CB8AC3E}">
        <p14:creationId xmlns:p14="http://schemas.microsoft.com/office/powerpoint/2010/main" val="1987816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158"/>
          <p:cNvSpPr txBox="1">
            <a:spLocks noGrp="1"/>
          </p:cNvSpPr>
          <p:nvPr>
            <p:ph type="title"/>
          </p:nvPr>
        </p:nvSpPr>
        <p:spPr>
          <a:prstGeom prst="rect">
            <a:avLst/>
          </a:prstGeom>
        </p:spPr>
        <p:txBody>
          <a:bodyPr spcFirstLastPara="1" wrap="square" lIns="91425" tIns="91425" rIns="91425" bIns="91425" anchor="b" anchorCtr="0">
            <a:noAutofit/>
          </a:bodyPr>
          <a:lstStyle/>
          <a:p>
            <a:pPr>
              <a:spcBef>
                <a:spcPts val="0"/>
              </a:spcBef>
            </a:pPr>
            <a:r>
              <a:rPr lang="en-US">
                <a:latin typeface="Lexend"/>
              </a:rPr>
              <a:t>Traditional Healing Timeline </a:t>
            </a:r>
            <a:endParaRPr lang="en-US"/>
          </a:p>
        </p:txBody>
      </p:sp>
      <p:cxnSp>
        <p:nvCxnSpPr>
          <p:cNvPr id="1479" name="Google Shape;1479;p158"/>
          <p:cNvCxnSpPr/>
          <p:nvPr/>
        </p:nvCxnSpPr>
        <p:spPr>
          <a:xfrm>
            <a:off x="822825" y="2774150"/>
            <a:ext cx="7386600" cy="0"/>
          </a:xfrm>
          <a:prstGeom prst="straightConnector1">
            <a:avLst/>
          </a:prstGeom>
          <a:noFill/>
          <a:ln w="9525" cap="flat" cmpd="sng">
            <a:solidFill>
              <a:schemeClr val="dk2"/>
            </a:solidFill>
            <a:prstDash val="solid"/>
            <a:round/>
            <a:headEnd type="none" w="med" len="med"/>
            <a:tailEnd type="none" w="med" len="med"/>
          </a:ln>
        </p:spPr>
      </p:cxnSp>
      <p:grpSp>
        <p:nvGrpSpPr>
          <p:cNvPr id="1480" name="Google Shape;1480;p158"/>
          <p:cNvGrpSpPr/>
          <p:nvPr/>
        </p:nvGrpSpPr>
        <p:grpSpPr>
          <a:xfrm>
            <a:off x="87375" y="1253225"/>
            <a:ext cx="1470600" cy="1521375"/>
            <a:chOff x="180950" y="1253225"/>
            <a:chExt cx="1470600" cy="1521375"/>
          </a:xfrm>
        </p:grpSpPr>
        <p:cxnSp>
          <p:nvCxnSpPr>
            <p:cNvPr id="1481" name="Google Shape;1481;p158"/>
            <p:cNvCxnSpPr/>
            <p:nvPr/>
          </p:nvCxnSpPr>
          <p:spPr>
            <a:xfrm rot="10800000">
              <a:off x="917775" y="1985000"/>
              <a:ext cx="0" cy="789600"/>
            </a:xfrm>
            <a:prstGeom prst="straightConnector1">
              <a:avLst/>
            </a:prstGeom>
            <a:noFill/>
            <a:ln w="9525" cap="flat" cmpd="sng">
              <a:solidFill>
                <a:schemeClr val="dk2"/>
              </a:solidFill>
              <a:prstDash val="solid"/>
              <a:round/>
              <a:headEnd type="none" w="med" len="med"/>
              <a:tailEnd type="none" w="med" len="med"/>
            </a:ln>
          </p:spPr>
        </p:cxnSp>
        <p:sp>
          <p:nvSpPr>
            <p:cNvPr id="1482" name="Google Shape;1482;p158"/>
            <p:cNvSpPr/>
            <p:nvPr/>
          </p:nvSpPr>
          <p:spPr>
            <a:xfrm>
              <a:off x="180950" y="1253225"/>
              <a:ext cx="1470600" cy="1130100"/>
            </a:xfrm>
            <a:prstGeom prst="roundRect">
              <a:avLst>
                <a:gd name="adj" fmla="val 16667"/>
              </a:avLst>
            </a:prstGeom>
            <a:solidFill>
              <a:srgbClr val="AEEBE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rgbClr val="2C2C2C"/>
                  </a:solidFill>
                  <a:latin typeface="Calibri"/>
                  <a:ea typeface="Calibri"/>
                  <a:cs typeface="Calibri"/>
                  <a:sym typeface="Calibri"/>
                </a:rPr>
                <a:t>2015</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Traditional Healing (TH) workgroup was established.</a:t>
              </a:r>
              <a:endParaRPr sz="1000">
                <a:solidFill>
                  <a:srgbClr val="2C2C2C"/>
                </a:solidFill>
                <a:latin typeface="Calibri"/>
                <a:ea typeface="Calibri"/>
                <a:cs typeface="Calibri"/>
                <a:sym typeface="Calibri"/>
              </a:endParaRPr>
            </a:p>
          </p:txBody>
        </p:sp>
      </p:grpSp>
      <p:sp>
        <p:nvSpPr>
          <p:cNvPr id="1483" name="Google Shape;1483;p158"/>
          <p:cNvSpPr/>
          <p:nvPr/>
        </p:nvSpPr>
        <p:spPr>
          <a:xfrm>
            <a:off x="758825" y="2695600"/>
            <a:ext cx="138300" cy="13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84" name="Google Shape;1484;p158"/>
          <p:cNvCxnSpPr>
            <a:stCxn id="1485" idx="0"/>
          </p:cNvCxnSpPr>
          <p:nvPr/>
        </p:nvCxnSpPr>
        <p:spPr>
          <a:xfrm rot="10800000">
            <a:off x="1601132" y="2767200"/>
            <a:ext cx="0" cy="277200"/>
          </a:xfrm>
          <a:prstGeom prst="straightConnector1">
            <a:avLst/>
          </a:prstGeom>
          <a:noFill/>
          <a:ln w="9525" cap="flat" cmpd="sng">
            <a:solidFill>
              <a:schemeClr val="dk2"/>
            </a:solidFill>
            <a:prstDash val="solid"/>
            <a:round/>
            <a:headEnd type="none" w="med" len="med"/>
            <a:tailEnd type="none" w="med" len="med"/>
          </a:ln>
        </p:spPr>
      </p:cxnSp>
      <p:sp>
        <p:nvSpPr>
          <p:cNvPr id="1485" name="Google Shape;1485;p158"/>
          <p:cNvSpPr/>
          <p:nvPr/>
        </p:nvSpPr>
        <p:spPr>
          <a:xfrm>
            <a:off x="865832" y="3044400"/>
            <a:ext cx="1470600" cy="1130100"/>
          </a:xfrm>
          <a:prstGeom prst="roundRect">
            <a:avLst>
              <a:gd name="adj" fmla="val 16667"/>
            </a:avLst>
          </a:prstGeom>
          <a:solidFill>
            <a:srgbClr val="CC6C20">
              <a:alpha val="3291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100" b="1">
                <a:solidFill>
                  <a:srgbClr val="2C2C2C"/>
                </a:solidFill>
                <a:latin typeface="Calibri"/>
                <a:ea typeface="Calibri"/>
                <a:cs typeface="Calibri"/>
                <a:sym typeface="Calibri"/>
              </a:rPr>
              <a:t>Summer of 2016</a:t>
            </a:r>
            <a:endParaRPr sz="1100" b="1">
              <a:solidFill>
                <a:srgbClr val="2C2C2C"/>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000">
                <a:solidFill>
                  <a:srgbClr val="2C2C2C"/>
                </a:solidFill>
                <a:latin typeface="Calibri"/>
                <a:ea typeface="Calibri"/>
                <a:cs typeface="Calibri"/>
                <a:sym typeface="Calibri"/>
              </a:rPr>
              <a:t>AHCCCS submits to CMS the Traditional Healing waiver proposal developed by TH workgroup.</a:t>
            </a:r>
            <a:endParaRPr sz="1000">
              <a:solidFill>
                <a:srgbClr val="2C2C2C"/>
              </a:solidFill>
              <a:latin typeface="Calibri"/>
              <a:ea typeface="Calibri"/>
              <a:cs typeface="Calibri"/>
              <a:sym typeface="Calibri"/>
            </a:endParaRPr>
          </a:p>
        </p:txBody>
      </p:sp>
      <p:sp>
        <p:nvSpPr>
          <p:cNvPr id="1486" name="Google Shape;1486;p158"/>
          <p:cNvSpPr/>
          <p:nvPr/>
        </p:nvSpPr>
        <p:spPr>
          <a:xfrm>
            <a:off x="1532736" y="2701550"/>
            <a:ext cx="138300" cy="138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87" name="Google Shape;1487;p158"/>
          <p:cNvCxnSpPr>
            <a:endCxn id="1488" idx="2"/>
          </p:cNvCxnSpPr>
          <p:nvPr/>
        </p:nvCxnSpPr>
        <p:spPr>
          <a:xfrm rot="10800000">
            <a:off x="2458802" y="2383325"/>
            <a:ext cx="0" cy="391200"/>
          </a:xfrm>
          <a:prstGeom prst="straightConnector1">
            <a:avLst/>
          </a:prstGeom>
          <a:noFill/>
          <a:ln w="9525" cap="flat" cmpd="sng">
            <a:solidFill>
              <a:schemeClr val="dk2"/>
            </a:solidFill>
            <a:prstDash val="solid"/>
            <a:round/>
            <a:headEnd type="none" w="med" len="med"/>
            <a:tailEnd type="none" w="med" len="med"/>
          </a:ln>
        </p:spPr>
      </p:cxnSp>
      <p:sp>
        <p:nvSpPr>
          <p:cNvPr id="1488" name="Google Shape;1488;p158"/>
          <p:cNvSpPr/>
          <p:nvPr/>
        </p:nvSpPr>
        <p:spPr>
          <a:xfrm>
            <a:off x="1723502" y="1253225"/>
            <a:ext cx="1470600" cy="1130100"/>
          </a:xfrm>
          <a:prstGeom prst="roundRect">
            <a:avLst>
              <a:gd name="adj" fmla="val 16667"/>
            </a:avLst>
          </a:prstGeom>
          <a:solidFill>
            <a:srgbClr val="CC6C20">
              <a:alpha val="329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rgbClr val="2C2C2C"/>
                </a:solidFill>
                <a:latin typeface="Calibri"/>
                <a:ea typeface="Calibri"/>
                <a:cs typeface="Calibri"/>
                <a:sym typeface="Calibri"/>
              </a:rPr>
              <a:t>Winter of 2016</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CMS recommends a State Plan Amendment (SPA) instead of waiver for Traditional Healing Services.</a:t>
            </a:r>
            <a:endParaRPr sz="1000">
              <a:solidFill>
                <a:srgbClr val="2C2C2C"/>
              </a:solidFill>
              <a:latin typeface="Calibri"/>
              <a:ea typeface="Calibri"/>
              <a:cs typeface="Calibri"/>
              <a:sym typeface="Calibri"/>
            </a:endParaRPr>
          </a:p>
        </p:txBody>
      </p:sp>
      <p:sp>
        <p:nvSpPr>
          <p:cNvPr id="1489" name="Google Shape;1489;p158"/>
          <p:cNvSpPr/>
          <p:nvPr/>
        </p:nvSpPr>
        <p:spPr>
          <a:xfrm>
            <a:off x="2390035" y="2701550"/>
            <a:ext cx="138300" cy="138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0" name="Google Shape;1490;p158"/>
          <p:cNvCxnSpPr/>
          <p:nvPr/>
        </p:nvCxnSpPr>
        <p:spPr>
          <a:xfrm rot="10800000">
            <a:off x="3299221" y="2767250"/>
            <a:ext cx="0" cy="789600"/>
          </a:xfrm>
          <a:prstGeom prst="straightConnector1">
            <a:avLst/>
          </a:prstGeom>
          <a:noFill/>
          <a:ln w="9525" cap="flat" cmpd="sng">
            <a:solidFill>
              <a:schemeClr val="dk2"/>
            </a:solidFill>
            <a:prstDash val="solid"/>
            <a:round/>
            <a:headEnd type="none" w="med" len="med"/>
            <a:tailEnd type="none" w="med" len="med"/>
          </a:ln>
        </p:spPr>
      </p:cxnSp>
      <p:sp>
        <p:nvSpPr>
          <p:cNvPr id="1491" name="Google Shape;1491;p158"/>
          <p:cNvSpPr/>
          <p:nvPr/>
        </p:nvSpPr>
        <p:spPr>
          <a:xfrm>
            <a:off x="2563121" y="3044400"/>
            <a:ext cx="1470600" cy="1130100"/>
          </a:xfrm>
          <a:prstGeom prst="roundRect">
            <a:avLst>
              <a:gd name="adj" fmla="val 16667"/>
            </a:avLst>
          </a:prstGeom>
          <a:solidFill>
            <a:srgbClr val="D2BEC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rgbClr val="2C2C2C"/>
                </a:solidFill>
                <a:latin typeface="Calibri"/>
                <a:ea typeface="Calibri"/>
                <a:cs typeface="Calibri"/>
                <a:sym typeface="Calibri"/>
              </a:rPr>
              <a:t>2017</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TH Workgroup re-submitted and develops a crosswalk for Traditional Healing Services.</a:t>
            </a:r>
            <a:endParaRPr sz="1000">
              <a:solidFill>
                <a:srgbClr val="2C2C2C"/>
              </a:solidFill>
              <a:latin typeface="Calibri"/>
              <a:ea typeface="Calibri"/>
              <a:cs typeface="Calibri"/>
              <a:sym typeface="Calibri"/>
            </a:endParaRPr>
          </a:p>
        </p:txBody>
      </p:sp>
      <p:sp>
        <p:nvSpPr>
          <p:cNvPr id="1492" name="Google Shape;1492;p158"/>
          <p:cNvSpPr/>
          <p:nvPr/>
        </p:nvSpPr>
        <p:spPr>
          <a:xfrm>
            <a:off x="3229259" y="2695600"/>
            <a:ext cx="138300" cy="1383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3" name="Google Shape;1493;p158"/>
          <p:cNvCxnSpPr/>
          <p:nvPr/>
        </p:nvCxnSpPr>
        <p:spPr>
          <a:xfrm rot="10800000">
            <a:off x="4094933" y="1984550"/>
            <a:ext cx="0" cy="789600"/>
          </a:xfrm>
          <a:prstGeom prst="straightConnector1">
            <a:avLst/>
          </a:prstGeom>
          <a:noFill/>
          <a:ln w="9525" cap="flat" cmpd="sng">
            <a:solidFill>
              <a:schemeClr val="dk2"/>
            </a:solidFill>
            <a:prstDash val="solid"/>
            <a:round/>
            <a:headEnd type="none" w="med" len="med"/>
            <a:tailEnd type="none" w="med" len="med"/>
          </a:ln>
        </p:spPr>
      </p:cxnSp>
      <p:sp>
        <p:nvSpPr>
          <p:cNvPr id="1494" name="Google Shape;1494;p158"/>
          <p:cNvSpPr/>
          <p:nvPr/>
        </p:nvSpPr>
        <p:spPr>
          <a:xfrm>
            <a:off x="3359641" y="1253225"/>
            <a:ext cx="1470600" cy="11301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rgbClr val="2C2C2C"/>
                </a:solidFill>
                <a:latin typeface="Calibri"/>
                <a:ea typeface="Calibri"/>
                <a:cs typeface="Calibri"/>
                <a:sym typeface="Calibri"/>
              </a:rPr>
              <a:t>2018 &amp; 2019</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No clear direction from CMS on path forward to incorporate Traditional Healing in State Plan.</a:t>
            </a:r>
            <a:endParaRPr sz="1000">
              <a:solidFill>
                <a:srgbClr val="2C2C2C"/>
              </a:solidFill>
              <a:latin typeface="Calibri"/>
              <a:ea typeface="Calibri"/>
              <a:cs typeface="Calibri"/>
              <a:sym typeface="Calibri"/>
            </a:endParaRPr>
          </a:p>
        </p:txBody>
      </p:sp>
      <p:sp>
        <p:nvSpPr>
          <p:cNvPr id="1495" name="Google Shape;1495;p158"/>
          <p:cNvSpPr/>
          <p:nvPr/>
        </p:nvSpPr>
        <p:spPr>
          <a:xfrm>
            <a:off x="4026183" y="2695600"/>
            <a:ext cx="138300" cy="138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6" name="Google Shape;1496;p158"/>
          <p:cNvCxnSpPr/>
          <p:nvPr/>
        </p:nvCxnSpPr>
        <p:spPr>
          <a:xfrm rot="10800000">
            <a:off x="4995744" y="2767250"/>
            <a:ext cx="0" cy="789600"/>
          </a:xfrm>
          <a:prstGeom prst="straightConnector1">
            <a:avLst/>
          </a:prstGeom>
          <a:noFill/>
          <a:ln w="9525" cap="flat" cmpd="sng">
            <a:solidFill>
              <a:schemeClr val="dk2"/>
            </a:solidFill>
            <a:prstDash val="solid"/>
            <a:round/>
            <a:headEnd type="none" w="med" len="med"/>
            <a:tailEnd type="none" w="med" len="med"/>
          </a:ln>
        </p:spPr>
      </p:cxnSp>
      <p:sp>
        <p:nvSpPr>
          <p:cNvPr id="1497" name="Google Shape;1497;p158"/>
          <p:cNvSpPr/>
          <p:nvPr/>
        </p:nvSpPr>
        <p:spPr>
          <a:xfrm>
            <a:off x="4260436" y="3044400"/>
            <a:ext cx="1470600" cy="11301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a:solidFill>
                  <a:srgbClr val="2C2C2C"/>
                </a:solidFill>
                <a:latin typeface="Calibri"/>
                <a:ea typeface="Calibri"/>
                <a:cs typeface="Calibri"/>
                <a:sym typeface="Calibri"/>
              </a:rPr>
              <a:t>2020</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AHCCCS re-convened the TH workgroup &amp; resubmitted a Traditional Healing waiver proposal.</a:t>
            </a:r>
            <a:endParaRPr sz="1000">
              <a:solidFill>
                <a:srgbClr val="2C2C2C"/>
              </a:solidFill>
              <a:latin typeface="Calibri"/>
              <a:ea typeface="Calibri"/>
              <a:cs typeface="Calibri"/>
              <a:sym typeface="Calibri"/>
            </a:endParaRPr>
          </a:p>
        </p:txBody>
      </p:sp>
      <p:sp>
        <p:nvSpPr>
          <p:cNvPr id="1498" name="Google Shape;1498;p158"/>
          <p:cNvSpPr/>
          <p:nvPr/>
        </p:nvSpPr>
        <p:spPr>
          <a:xfrm>
            <a:off x="4926582" y="2701550"/>
            <a:ext cx="138300" cy="138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9" name="Google Shape;1499;p158"/>
          <p:cNvCxnSpPr/>
          <p:nvPr/>
        </p:nvCxnSpPr>
        <p:spPr>
          <a:xfrm>
            <a:off x="5774168" y="2028500"/>
            <a:ext cx="0" cy="746100"/>
          </a:xfrm>
          <a:prstGeom prst="straightConnector1">
            <a:avLst/>
          </a:prstGeom>
          <a:noFill/>
          <a:ln w="9525" cap="flat" cmpd="sng">
            <a:solidFill>
              <a:schemeClr val="dk2"/>
            </a:solidFill>
            <a:prstDash val="solid"/>
            <a:round/>
            <a:headEnd type="none" w="med" len="med"/>
            <a:tailEnd type="none" w="med" len="med"/>
          </a:ln>
        </p:spPr>
      </p:cxnSp>
      <p:sp>
        <p:nvSpPr>
          <p:cNvPr id="1500" name="Google Shape;1500;p158"/>
          <p:cNvSpPr/>
          <p:nvPr/>
        </p:nvSpPr>
        <p:spPr>
          <a:xfrm>
            <a:off x="5038868" y="1253225"/>
            <a:ext cx="1470600" cy="1130100"/>
          </a:xfrm>
          <a:prstGeom prst="roundRect">
            <a:avLst>
              <a:gd name="adj" fmla="val 16667"/>
            </a:avLst>
          </a:prstGeom>
          <a:solidFill>
            <a:srgbClr val="95D1D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US" sz="1100" b="1">
                <a:solidFill>
                  <a:srgbClr val="2C2C2C"/>
                </a:solidFill>
                <a:latin typeface="Calibri"/>
                <a:ea typeface="Calibri"/>
                <a:cs typeface="Calibri"/>
                <a:sym typeface="Calibri"/>
              </a:rPr>
              <a:t>2022</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AZ Section 1115 Waiver approved without approval for Traditional Healing Services.</a:t>
            </a:r>
            <a:endParaRPr sz="1000">
              <a:solidFill>
                <a:srgbClr val="2C2C2C"/>
              </a:solidFill>
              <a:latin typeface="Calibri"/>
              <a:ea typeface="Calibri"/>
              <a:cs typeface="Calibri"/>
              <a:sym typeface="Calibri"/>
            </a:endParaRPr>
          </a:p>
        </p:txBody>
      </p:sp>
      <p:sp>
        <p:nvSpPr>
          <p:cNvPr id="1501" name="Google Shape;1501;p158"/>
          <p:cNvSpPr/>
          <p:nvPr/>
        </p:nvSpPr>
        <p:spPr>
          <a:xfrm>
            <a:off x="5699705" y="2695600"/>
            <a:ext cx="138300" cy="13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2" name="Google Shape;1502;p158"/>
          <p:cNvCxnSpPr>
            <a:stCxn id="1503" idx="0"/>
            <a:endCxn id="1504" idx="0"/>
          </p:cNvCxnSpPr>
          <p:nvPr/>
        </p:nvCxnSpPr>
        <p:spPr>
          <a:xfrm>
            <a:off x="6658525" y="2705000"/>
            <a:ext cx="0" cy="339300"/>
          </a:xfrm>
          <a:prstGeom prst="straightConnector1">
            <a:avLst/>
          </a:prstGeom>
          <a:noFill/>
          <a:ln w="9525" cap="flat" cmpd="sng">
            <a:solidFill>
              <a:schemeClr val="dk2"/>
            </a:solidFill>
            <a:prstDash val="solid"/>
            <a:round/>
            <a:headEnd type="none" w="med" len="med"/>
            <a:tailEnd type="none" w="med" len="med"/>
          </a:ln>
        </p:spPr>
      </p:cxnSp>
      <p:sp>
        <p:nvSpPr>
          <p:cNvPr id="1504" name="Google Shape;1504;p158"/>
          <p:cNvSpPr/>
          <p:nvPr/>
        </p:nvSpPr>
        <p:spPr>
          <a:xfrm>
            <a:off x="5923225" y="3044400"/>
            <a:ext cx="1470600" cy="1130100"/>
          </a:xfrm>
          <a:prstGeom prst="roundRect">
            <a:avLst>
              <a:gd name="adj" fmla="val 16667"/>
            </a:avLst>
          </a:prstGeom>
          <a:solidFill>
            <a:srgbClr val="8A3A6D">
              <a:alpha val="4177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US" sz="1100" b="1">
                <a:solidFill>
                  <a:srgbClr val="2C2C2C"/>
                </a:solidFill>
                <a:latin typeface="Calibri"/>
                <a:ea typeface="Calibri"/>
                <a:cs typeface="Calibri"/>
                <a:sym typeface="Calibri"/>
              </a:rPr>
              <a:t>2023</a:t>
            </a:r>
            <a:endParaRPr sz="1100" b="1">
              <a:solidFill>
                <a:srgbClr val="2C2C2C"/>
              </a:solidFill>
              <a:latin typeface="Calibri"/>
              <a:ea typeface="Calibri"/>
              <a:cs typeface="Calibri"/>
              <a:sym typeface="Calibri"/>
            </a:endParaRPr>
          </a:p>
          <a:p>
            <a:pPr marL="0" lvl="0" indent="0" algn="ctr" rtl="0">
              <a:spcBef>
                <a:spcPts val="0"/>
              </a:spcBef>
              <a:spcAft>
                <a:spcPts val="0"/>
              </a:spcAft>
              <a:buNone/>
            </a:pPr>
            <a:r>
              <a:rPr lang="en-US" sz="1000">
                <a:solidFill>
                  <a:srgbClr val="2C2C2C"/>
                </a:solidFill>
                <a:latin typeface="Calibri"/>
                <a:ea typeface="Calibri"/>
                <a:cs typeface="Calibri"/>
                <a:sym typeface="Calibri"/>
              </a:rPr>
              <a:t> Conversations around Traditional Healing proposal re-initiated with CMS.</a:t>
            </a:r>
            <a:endParaRPr sz="1000">
              <a:solidFill>
                <a:srgbClr val="2C2C2C"/>
              </a:solidFill>
              <a:latin typeface="Calibri"/>
              <a:ea typeface="Calibri"/>
              <a:cs typeface="Calibri"/>
              <a:sym typeface="Calibri"/>
            </a:endParaRPr>
          </a:p>
        </p:txBody>
      </p:sp>
      <p:sp>
        <p:nvSpPr>
          <p:cNvPr id="1503" name="Google Shape;1503;p158"/>
          <p:cNvSpPr/>
          <p:nvPr/>
        </p:nvSpPr>
        <p:spPr>
          <a:xfrm>
            <a:off x="6589375" y="2705000"/>
            <a:ext cx="138300" cy="1383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5" name="Google Shape;1505;p158"/>
          <p:cNvCxnSpPr/>
          <p:nvPr/>
        </p:nvCxnSpPr>
        <p:spPr>
          <a:xfrm>
            <a:off x="7453393" y="2031475"/>
            <a:ext cx="0" cy="746100"/>
          </a:xfrm>
          <a:prstGeom prst="straightConnector1">
            <a:avLst/>
          </a:prstGeom>
          <a:noFill/>
          <a:ln w="9525" cap="flat" cmpd="sng">
            <a:solidFill>
              <a:schemeClr val="dk2"/>
            </a:solidFill>
            <a:prstDash val="solid"/>
            <a:round/>
            <a:headEnd type="none" w="med" len="med"/>
            <a:tailEnd type="none" w="med" len="med"/>
          </a:ln>
        </p:spPr>
      </p:cxnSp>
      <p:sp>
        <p:nvSpPr>
          <p:cNvPr id="1506" name="Google Shape;1506;p158"/>
          <p:cNvSpPr/>
          <p:nvPr/>
        </p:nvSpPr>
        <p:spPr>
          <a:xfrm>
            <a:off x="6718093" y="1256200"/>
            <a:ext cx="1470600" cy="1130100"/>
          </a:xfrm>
          <a:prstGeom prst="roundRect">
            <a:avLst>
              <a:gd name="adj" fmla="val 16667"/>
            </a:avLst>
          </a:prstGeom>
          <a:solidFill>
            <a:srgbClr val="B3E2C9"/>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US" sz="1100" b="1">
                <a:solidFill>
                  <a:srgbClr val="2C2C2C"/>
                </a:solidFill>
                <a:latin typeface="Calibri"/>
                <a:ea typeface="Calibri"/>
                <a:cs typeface="Calibri"/>
                <a:sym typeface="Calibri"/>
              </a:rPr>
              <a:t>2024</a:t>
            </a:r>
            <a:endParaRPr sz="1100" b="1">
              <a:solidFill>
                <a:srgbClr val="2C2C2C"/>
              </a:solidFill>
              <a:latin typeface="Calibri"/>
              <a:ea typeface="Calibri"/>
              <a:cs typeface="Calibri"/>
              <a:sym typeface="Calibri"/>
            </a:endParaRPr>
          </a:p>
          <a:p>
            <a:pPr lvl="0" algn="ctr"/>
            <a:r>
              <a:rPr lang="en-US" sz="1000">
                <a:solidFill>
                  <a:srgbClr val="2C2C2C"/>
                </a:solidFill>
                <a:latin typeface="Calibri"/>
                <a:ea typeface="Calibri"/>
                <a:cs typeface="Calibri"/>
                <a:sym typeface="Calibri"/>
              </a:rPr>
              <a:t>CMS approved AZ request for reimbursement for Traditional Healing on </a:t>
            </a:r>
            <a:r>
              <a:rPr lang="en-US" sz="1000" b="1">
                <a:solidFill>
                  <a:srgbClr val="2C2C2C"/>
                </a:solidFill>
                <a:latin typeface="Calibri"/>
                <a:ea typeface="Calibri"/>
                <a:cs typeface="Calibri"/>
                <a:sym typeface="Calibri"/>
              </a:rPr>
              <a:t>October 16</a:t>
            </a:r>
            <a:r>
              <a:rPr lang="en-US" sz="1000">
                <a:solidFill>
                  <a:srgbClr val="2C2C2C"/>
                </a:solidFill>
                <a:latin typeface="Calibri"/>
                <a:ea typeface="Calibri"/>
                <a:cs typeface="Calibri"/>
                <a:sym typeface="Calibri"/>
              </a:rPr>
              <a:t>.</a:t>
            </a:r>
          </a:p>
        </p:txBody>
      </p:sp>
      <p:sp>
        <p:nvSpPr>
          <p:cNvPr id="1507" name="Google Shape;1507;p158"/>
          <p:cNvSpPr/>
          <p:nvPr/>
        </p:nvSpPr>
        <p:spPr>
          <a:xfrm>
            <a:off x="7378930" y="2698575"/>
            <a:ext cx="138300" cy="138300"/>
          </a:xfrm>
          <a:prstGeom prst="ellipse">
            <a:avLst/>
          </a:prstGeom>
          <a:solidFill>
            <a:srgbClr val="9BC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8" name="Google Shape;1508;p158"/>
          <p:cNvCxnSpPr/>
          <p:nvPr/>
        </p:nvCxnSpPr>
        <p:spPr>
          <a:xfrm>
            <a:off x="8289593" y="2774150"/>
            <a:ext cx="0" cy="746100"/>
          </a:xfrm>
          <a:prstGeom prst="straightConnector1">
            <a:avLst/>
          </a:prstGeom>
          <a:noFill/>
          <a:ln w="9525" cap="flat" cmpd="sng">
            <a:solidFill>
              <a:schemeClr val="dk2"/>
            </a:solidFill>
            <a:prstDash val="solid"/>
            <a:round/>
            <a:headEnd type="none" w="med" len="med"/>
            <a:tailEnd type="none" w="med" len="med"/>
          </a:ln>
        </p:spPr>
      </p:cxnSp>
      <p:sp>
        <p:nvSpPr>
          <p:cNvPr id="1509" name="Google Shape;1509;p158"/>
          <p:cNvSpPr/>
          <p:nvPr/>
        </p:nvSpPr>
        <p:spPr>
          <a:xfrm>
            <a:off x="7586025" y="3044400"/>
            <a:ext cx="1470600" cy="1130100"/>
          </a:xfrm>
          <a:prstGeom prst="roundRect">
            <a:avLst>
              <a:gd name="adj" fmla="val 16667"/>
            </a:avLst>
          </a:prstGeom>
          <a:solidFill>
            <a:srgbClr val="B3E2C9"/>
          </a:solidFill>
          <a:ln>
            <a:noFill/>
          </a:ln>
        </p:spPr>
        <p:txBody>
          <a:bodyPr spcFirstLastPara="1" wrap="square" lIns="0" tIns="0" rIns="0" bIns="0" anchor="ctr" anchorCtr="0">
            <a:noAutofit/>
          </a:bodyPr>
          <a:lstStyle/>
          <a:p>
            <a:pPr marL="0" lvl="0" indent="0" algn="ctr" rtl="0">
              <a:spcBef>
                <a:spcPts val="0"/>
              </a:spcBef>
              <a:spcAft>
                <a:spcPts val="0"/>
              </a:spcAft>
              <a:buClr>
                <a:schemeClr val="dk2"/>
              </a:buClr>
              <a:buSzPts val="1100"/>
              <a:buFont typeface="Arial"/>
              <a:buNone/>
            </a:pPr>
            <a:r>
              <a:rPr lang="en-US" sz="1100" b="1">
                <a:solidFill>
                  <a:srgbClr val="2C2C2C"/>
                </a:solidFill>
                <a:latin typeface="Calibri"/>
                <a:ea typeface="Calibri"/>
                <a:cs typeface="Calibri"/>
                <a:sym typeface="Calibri"/>
              </a:rPr>
              <a:t>2025</a:t>
            </a:r>
            <a:endParaRPr sz="1100" b="1">
              <a:solidFill>
                <a:srgbClr val="2C2C2C"/>
              </a:solidFill>
              <a:latin typeface="Calibri"/>
              <a:ea typeface="Calibri"/>
              <a:cs typeface="Calibri"/>
              <a:sym typeface="Calibri"/>
            </a:endParaRPr>
          </a:p>
          <a:p>
            <a:pPr algn="ctr"/>
            <a:r>
              <a:rPr lang="en-US" sz="1000">
                <a:solidFill>
                  <a:srgbClr val="2C2C2C"/>
                </a:solidFill>
                <a:latin typeface="Calibri"/>
                <a:ea typeface="Calibri"/>
                <a:cs typeface="Calibri"/>
                <a:sym typeface="Calibri"/>
              </a:rPr>
              <a:t> Received state legislative authority &amp; began implementation on </a:t>
            </a:r>
            <a:r>
              <a:rPr lang="en-US" sz="1000" b="1">
                <a:solidFill>
                  <a:srgbClr val="2C2C2C"/>
                </a:solidFill>
                <a:latin typeface="Calibri"/>
                <a:ea typeface="Calibri"/>
                <a:cs typeface="Calibri"/>
                <a:sym typeface="Calibri"/>
              </a:rPr>
              <a:t>October 1</a:t>
            </a:r>
            <a:r>
              <a:rPr lang="en-US" sz="1000">
                <a:solidFill>
                  <a:srgbClr val="2C2C2C"/>
                </a:solidFill>
                <a:latin typeface="Calibri"/>
                <a:ea typeface="Calibri"/>
                <a:cs typeface="Calibri"/>
                <a:sym typeface="Calibri"/>
              </a:rPr>
              <a:t>.</a:t>
            </a:r>
            <a:endParaRPr sz="1000">
              <a:solidFill>
                <a:srgbClr val="2C2C2C"/>
              </a:solidFill>
              <a:latin typeface="Calibri"/>
              <a:ea typeface="Calibri"/>
              <a:cs typeface="Calibri"/>
              <a:sym typeface="Calibri"/>
            </a:endParaRPr>
          </a:p>
        </p:txBody>
      </p:sp>
      <p:sp>
        <p:nvSpPr>
          <p:cNvPr id="1510" name="Google Shape;1510;p158"/>
          <p:cNvSpPr/>
          <p:nvPr/>
        </p:nvSpPr>
        <p:spPr>
          <a:xfrm>
            <a:off x="8220455" y="2705000"/>
            <a:ext cx="138300" cy="138300"/>
          </a:xfrm>
          <a:prstGeom prst="ellipse">
            <a:avLst/>
          </a:prstGeom>
          <a:solidFill>
            <a:srgbClr val="9BC8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5568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6EC52560-8FF3-0BB5-445B-DA10632CCEE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530EE68-D377-68D9-9182-6EB2A78CD275}"/>
              </a:ext>
            </a:extLst>
          </p:cNvPr>
          <p:cNvSpPr>
            <a:spLocks noGrp="1"/>
          </p:cNvSpPr>
          <p:nvPr>
            <p:ph type="title"/>
          </p:nvPr>
        </p:nvSpPr>
        <p:spPr/>
        <p:txBody>
          <a:bodyPr/>
          <a:lstStyle/>
          <a:p>
            <a:r>
              <a:rPr lang="en-US">
                <a:latin typeface="Lexend"/>
              </a:rPr>
              <a:t>Traditional Healing Overview</a:t>
            </a:r>
          </a:p>
        </p:txBody>
      </p:sp>
      <p:sp>
        <p:nvSpPr>
          <p:cNvPr id="7" name="Content Placeholder 6">
            <a:extLst>
              <a:ext uri="{FF2B5EF4-FFF2-40B4-BE49-F238E27FC236}">
                <a16:creationId xmlns:a16="http://schemas.microsoft.com/office/drawing/2014/main" id="{92136B15-62A8-F26B-2A02-C678F48832E1}"/>
              </a:ext>
            </a:extLst>
          </p:cNvPr>
          <p:cNvSpPr>
            <a:spLocks noGrp="1"/>
          </p:cNvSpPr>
          <p:nvPr>
            <p:ph idx="1"/>
          </p:nvPr>
        </p:nvSpPr>
        <p:spPr/>
        <p:txBody>
          <a:bodyPr vert="horz" lIns="91440" tIns="45720" rIns="91440" bIns="45720" rtlCol="0" anchor="t">
            <a:noAutofit/>
          </a:bodyPr>
          <a:lstStyle/>
          <a:p>
            <a:r>
              <a:rPr lang="en-US">
                <a:latin typeface="Lexend"/>
              </a:rPr>
              <a:t>Medicaid reimbursement for THCP went live October 1, 2025.</a:t>
            </a:r>
          </a:p>
          <a:p>
            <a:r>
              <a:rPr lang="en-US"/>
              <a:t>Each IHS/638 facility, in partnership with their local Tribal community, individually defines which services are most appropriate for Medicaid billing. </a:t>
            </a:r>
          </a:p>
          <a:p>
            <a:pPr>
              <a:buSzPct val="114999"/>
            </a:pPr>
            <a:r>
              <a:rPr lang="en-US">
                <a:latin typeface="Lexend"/>
              </a:rPr>
              <a:t>The covered traditional health care practices services, limitations, and exclusions shall be described by each facility (working with each tribe they primarily serve).</a:t>
            </a:r>
          </a:p>
          <a:p>
            <a:endParaRPr lang="en-US"/>
          </a:p>
          <a:p>
            <a:endParaRPr lang="en-US"/>
          </a:p>
          <a:p>
            <a:endParaRPr lang="en-US"/>
          </a:p>
        </p:txBody>
      </p:sp>
    </p:spTree>
    <p:extLst>
      <p:ext uri="{BB962C8B-B14F-4D97-AF65-F5344CB8AC3E}">
        <p14:creationId xmlns:p14="http://schemas.microsoft.com/office/powerpoint/2010/main" val="1599933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163"/>
          <p:cNvSpPr txBox="1">
            <a:spLocks noGrp="1"/>
          </p:cNvSpPr>
          <p:nvPr>
            <p:ph type="title"/>
          </p:nvPr>
        </p:nvSpPr>
        <p:spPr/>
        <p:txBody>
          <a:bodyPr spcFirstLastPara="1" wrap="square" lIns="91425" tIns="91425" rIns="91425" bIns="91425" anchor="b" anchorCtr="0">
            <a:noAutofit/>
          </a:bodyPr>
          <a:lstStyle/>
          <a:p>
            <a:r>
              <a:rPr lang="en-US">
                <a:latin typeface="Lexend"/>
              </a:rPr>
              <a:t>Traditional Healing Overview</a:t>
            </a:r>
            <a:endParaRPr lang="en-US" b="0">
              <a:solidFill>
                <a:srgbClr val="000000"/>
              </a:solidFill>
              <a:latin typeface="Lexend"/>
            </a:endParaRPr>
          </a:p>
        </p:txBody>
      </p:sp>
      <p:sp>
        <p:nvSpPr>
          <p:cNvPr id="1541" name="Google Shape;1541;p163"/>
          <p:cNvSpPr txBox="1">
            <a:spLocks noGrp="1"/>
          </p:cNvSpPr>
          <p:nvPr>
            <p:ph idx="1"/>
          </p:nvPr>
        </p:nvSpPr>
        <p:spPr/>
        <p:txBody>
          <a:bodyPr spcFirstLastPara="1" wrap="square" lIns="91425" tIns="91425" rIns="91425" bIns="91425" anchor="t" anchorCtr="0">
            <a:noAutofit/>
          </a:bodyPr>
          <a:lstStyle/>
          <a:p>
            <a:r>
              <a:rPr lang="en-US">
                <a:latin typeface="Lexend"/>
              </a:rPr>
              <a:t>To receive coverage for traditional health care practices under the demonstration, a member must meet the following criteria:</a:t>
            </a:r>
          </a:p>
          <a:p>
            <a:pPr lvl="1"/>
            <a:r>
              <a:rPr lang="en-US"/>
              <a:t>Is a Medicaid beneficiary, and</a:t>
            </a:r>
          </a:p>
          <a:p>
            <a:pPr lvl="1"/>
            <a:r>
              <a:rPr lang="en-US">
                <a:latin typeface="Lexend"/>
              </a:rPr>
              <a:t>Is able to receive services delivered by or through IHS or Tribal facilities as determined by the facility</a:t>
            </a:r>
          </a:p>
          <a:p>
            <a:pPr>
              <a:buClr>
                <a:srgbClr val="8A3A6D"/>
              </a:buClr>
              <a:buSzPct val="114999"/>
              <a:buFont typeface="Times New Roman" panose="02070309020205020404" pitchFamily="49" charset="0"/>
              <a:buChar char="●"/>
            </a:pPr>
            <a:r>
              <a:rPr lang="en-US">
                <a:latin typeface="Lexend"/>
              </a:rPr>
              <a:t>Under the existing demonstration, AHCCCS reimburses for services provided by traditional healers who are employed by or contracted with an IHS/Tribal 638 facility. </a:t>
            </a:r>
            <a:endParaRPr lang="en-US">
              <a:solidFill>
                <a:srgbClr val="000000"/>
              </a:solidFill>
              <a:latin typeface="Lexend"/>
            </a:endParaRPr>
          </a:p>
          <a:p>
            <a:pPr>
              <a:buClr>
                <a:srgbClr val="8A3A6D"/>
              </a:buClr>
              <a:buSzPct val="114999"/>
              <a:buFont typeface="Times New Roman" panose="02070309020205020404" pitchFamily="49" charset="0"/>
              <a:buChar char="●"/>
            </a:pPr>
            <a:r>
              <a:rPr lang="en-US">
                <a:latin typeface="Lexend"/>
              </a:rPr>
              <a:t>Traditional healers employed by or contracted with an UIO may provide reimbursable services through a </a:t>
            </a:r>
            <a:r>
              <a:rPr lang="en-US" b="1">
                <a:latin typeface="Lexend"/>
              </a:rPr>
              <a:t>care coordination agreement (CCA) </a:t>
            </a:r>
            <a:r>
              <a:rPr lang="en-US">
                <a:latin typeface="Lexend"/>
              </a:rPr>
              <a:t>with an IHS/Tribal 638 facility. </a:t>
            </a:r>
          </a:p>
          <a:p>
            <a:pPr marL="0" indent="0">
              <a:buClr>
                <a:srgbClr val="8A3A6D"/>
              </a:buClr>
              <a:buNone/>
            </a:pPr>
            <a:endParaRPr lang="en-US"/>
          </a:p>
          <a:p>
            <a:endParaRPr lang="en-US"/>
          </a:p>
          <a:p>
            <a:endParaRPr lang="en-US"/>
          </a:p>
        </p:txBody>
      </p:sp>
    </p:spTree>
    <p:extLst>
      <p:ext uri="{BB962C8B-B14F-4D97-AF65-F5344CB8AC3E}">
        <p14:creationId xmlns:p14="http://schemas.microsoft.com/office/powerpoint/2010/main" val="3804870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FE72E782-29FE-89D5-1329-BD2B2D8098B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C960881-1296-77FF-2830-93F1B828ECAF}"/>
              </a:ext>
            </a:extLst>
          </p:cNvPr>
          <p:cNvSpPr>
            <a:spLocks noGrp="1"/>
          </p:cNvSpPr>
          <p:nvPr>
            <p:ph type="title"/>
          </p:nvPr>
        </p:nvSpPr>
        <p:spPr/>
        <p:txBody>
          <a:bodyPr/>
          <a:lstStyle/>
          <a:p>
            <a:r>
              <a:rPr lang="en-US">
                <a:latin typeface="Lexend"/>
              </a:rPr>
              <a:t>Traditional Healing - UIO Participation</a:t>
            </a:r>
          </a:p>
        </p:txBody>
      </p:sp>
      <p:sp>
        <p:nvSpPr>
          <p:cNvPr id="7" name="Content Placeholder 6">
            <a:extLst>
              <a:ext uri="{FF2B5EF4-FFF2-40B4-BE49-F238E27FC236}">
                <a16:creationId xmlns:a16="http://schemas.microsoft.com/office/drawing/2014/main" id="{F99A2149-EA96-9026-2C07-FB25E6A8F435}"/>
              </a:ext>
            </a:extLst>
          </p:cNvPr>
          <p:cNvSpPr>
            <a:spLocks noGrp="1"/>
          </p:cNvSpPr>
          <p:nvPr>
            <p:ph idx="1"/>
          </p:nvPr>
        </p:nvSpPr>
        <p:spPr/>
        <p:txBody>
          <a:bodyPr vert="horz" lIns="91440" tIns="45720" rIns="91440" bIns="45720" rtlCol="0" anchor="t">
            <a:noAutofit/>
          </a:bodyPr>
          <a:lstStyle/>
          <a:p>
            <a:r>
              <a:rPr lang="en-US">
                <a:latin typeface="Lexend"/>
              </a:rPr>
              <a:t>CCA's have to be initiated by an IHS/638 facility  </a:t>
            </a:r>
          </a:p>
          <a:p>
            <a:pPr lvl="1"/>
            <a:r>
              <a:rPr lang="en-US"/>
              <a:t>Many individuals served by UIOs do not have established relationships with IHS/638 facilities.</a:t>
            </a:r>
          </a:p>
          <a:p>
            <a:pPr lvl="1"/>
            <a:r>
              <a:rPr lang="en-US">
                <a:latin typeface="Lexend"/>
              </a:rPr>
              <a:t>As a result, the CCA requirement can delay access to services and create additional administrative burden. </a:t>
            </a:r>
          </a:p>
          <a:p>
            <a:r>
              <a:rPr lang="en-US"/>
              <a:t>Several UIOs have indicated that this requirement has limited their ability to fully participate in the demonstration despite already operating established traditional healing programs.</a:t>
            </a:r>
          </a:p>
          <a:p>
            <a:endParaRPr lang="en-US"/>
          </a:p>
          <a:p>
            <a:endParaRPr lang="en-US"/>
          </a:p>
          <a:p>
            <a:endParaRPr lang="en-US"/>
          </a:p>
          <a:p>
            <a:endParaRPr lang="en-US"/>
          </a:p>
        </p:txBody>
      </p:sp>
    </p:spTree>
    <p:extLst>
      <p:ext uri="{BB962C8B-B14F-4D97-AF65-F5344CB8AC3E}">
        <p14:creationId xmlns:p14="http://schemas.microsoft.com/office/powerpoint/2010/main" val="2078125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6C820CA3-91C4-2523-A994-2AE214A16316}"/>
            </a:ext>
          </a:extLst>
        </p:cNvPr>
        <p:cNvGrpSpPr/>
        <p:nvPr/>
      </p:nvGrpSpPr>
      <p:grpSpPr>
        <a:xfrm>
          <a:off x="0" y="0"/>
          <a:ext cx="0" cy="0"/>
          <a:chOff x="0" y="0"/>
          <a:chExt cx="0" cy="0"/>
        </a:xfrm>
      </p:grpSpPr>
      <p:sp>
        <p:nvSpPr>
          <p:cNvPr id="406" name="Google Shape;406;p56">
            <a:extLst>
              <a:ext uri="{FF2B5EF4-FFF2-40B4-BE49-F238E27FC236}">
                <a16:creationId xmlns:a16="http://schemas.microsoft.com/office/drawing/2014/main" id="{6D4805C9-D060-E371-65FF-3900140CCDC6}"/>
              </a:ext>
            </a:extLst>
          </p:cNvPr>
          <p:cNvSpPr txBox="1">
            <a:spLocks noGrp="1"/>
          </p:cNvSpPr>
          <p:nvPr>
            <p:ph type="title"/>
          </p:nvPr>
        </p:nvSpPr>
        <p:spPr/>
        <p:txBody>
          <a:bodyPr spcFirstLastPara="1" wrap="square" lIns="91425" tIns="91425" rIns="91425" bIns="91425" anchor="b" anchorCtr="0">
            <a:noAutofit/>
          </a:bodyPr>
          <a:lstStyle/>
          <a:p>
            <a:r>
              <a:rPr lang="en-US">
                <a:latin typeface="Lexend"/>
              </a:rPr>
              <a:t>Traditional Healing – UIO Expansion</a:t>
            </a:r>
            <a:endParaRPr lang="en-US"/>
          </a:p>
        </p:txBody>
      </p:sp>
      <p:sp>
        <p:nvSpPr>
          <p:cNvPr id="3" name="Content Placeholder 2">
            <a:extLst>
              <a:ext uri="{FF2B5EF4-FFF2-40B4-BE49-F238E27FC236}">
                <a16:creationId xmlns:a16="http://schemas.microsoft.com/office/drawing/2014/main" id="{F388F1D2-426C-2E5B-7B49-DE6B222DDC92}"/>
              </a:ext>
            </a:extLst>
          </p:cNvPr>
          <p:cNvSpPr>
            <a:spLocks noGrp="1"/>
          </p:cNvSpPr>
          <p:nvPr>
            <p:ph idx="1"/>
          </p:nvPr>
        </p:nvSpPr>
        <p:spPr>
          <a:xfrm>
            <a:off x="310896" y="1152144"/>
            <a:ext cx="8522208" cy="3604913"/>
          </a:xfrm>
        </p:spPr>
        <p:txBody>
          <a:bodyPr vert="horz" lIns="91440" tIns="45720" rIns="91440" bIns="45720" rtlCol="0" anchor="t">
            <a:normAutofit lnSpcReduction="10000"/>
          </a:bodyPr>
          <a:lstStyle/>
          <a:p>
            <a:r>
              <a:rPr lang="en-US">
                <a:latin typeface="Lexend"/>
              </a:rPr>
              <a:t>The enacted 2026 Arizona Legislative Budget (Laws 2026, Chapter 132) amends existing statutes related to AHCCCS Traditional Healing to specify that services are available through the Indian Health Service (IHS), tribal facilities, or </a:t>
            </a:r>
            <a:r>
              <a:rPr lang="en-US" b="1">
                <a:latin typeface="Lexend"/>
              </a:rPr>
              <a:t>urban Indian Organizations (UIOs). </a:t>
            </a:r>
            <a:endParaRPr lang="en-US"/>
          </a:p>
          <a:p>
            <a:pPr>
              <a:buClr>
                <a:srgbClr val="8A3A6D"/>
              </a:buClr>
            </a:pPr>
            <a:r>
              <a:rPr lang="en-US">
                <a:latin typeface="Lexend"/>
              </a:rPr>
              <a:t>This now allows AHCCCS to seek CMS approval to lift the CCA requirement for Traditional Healing Services delivered by UIOs.</a:t>
            </a:r>
          </a:p>
          <a:p>
            <a:pPr>
              <a:buSzPct val="114999"/>
            </a:pPr>
            <a:r>
              <a:rPr lang="en-US">
                <a:latin typeface="Lexend"/>
              </a:rPr>
              <a:t>As part of this renewal, AHCCCS is now seeking the federal authority to remove the CCA requirement and allow the UIOs to participate in the program directly.</a:t>
            </a:r>
            <a:endParaRPr lang="en-US"/>
          </a:p>
          <a:p>
            <a:pPr>
              <a:buSzPct val="114999"/>
            </a:pPr>
            <a:r>
              <a:rPr lang="en-US">
                <a:latin typeface="Lexend"/>
              </a:rPr>
              <a:t>AHCCCS is also seeking CMS approval to continue all other aspects of the program as is.</a:t>
            </a:r>
            <a:endParaRPr lang="en-US"/>
          </a:p>
        </p:txBody>
      </p:sp>
    </p:spTree>
    <p:extLst>
      <p:ext uri="{BB962C8B-B14F-4D97-AF65-F5344CB8AC3E}">
        <p14:creationId xmlns:p14="http://schemas.microsoft.com/office/powerpoint/2010/main" val="351247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5ECF3-6A6E-AD03-B5DC-1EFB405AD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E328A-12B4-7022-F4AC-394B8BE4D65C}"/>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3799927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9876A5D0-6045-0A07-4E1B-FE3E4A19EDE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BC4C53A-F0F2-B09E-C8C8-2396E48F6BD6}"/>
              </a:ext>
            </a:extLst>
          </p:cNvPr>
          <p:cNvSpPr>
            <a:spLocks noGrp="1"/>
          </p:cNvSpPr>
          <p:nvPr>
            <p:ph type="title"/>
          </p:nvPr>
        </p:nvSpPr>
        <p:spPr>
          <a:xfrm>
            <a:off x="468825" y="485111"/>
            <a:ext cx="8206800" cy="1337700"/>
          </a:xfrm>
        </p:spPr>
        <p:txBody>
          <a:bodyPr/>
          <a:lstStyle/>
          <a:p>
            <a:r>
              <a:rPr lang="en-US"/>
              <a:t>New Demonstration Program Requests </a:t>
            </a:r>
          </a:p>
        </p:txBody>
      </p:sp>
      <p:sp>
        <p:nvSpPr>
          <p:cNvPr id="7" name="Content Placeholder 6">
            <a:extLst>
              <a:ext uri="{FF2B5EF4-FFF2-40B4-BE49-F238E27FC236}">
                <a16:creationId xmlns:a16="http://schemas.microsoft.com/office/drawing/2014/main" id="{3DDD5E5D-9D55-2760-A7BE-1B9143C18AD9}"/>
              </a:ext>
            </a:extLst>
          </p:cNvPr>
          <p:cNvSpPr>
            <a:spLocks noGrp="1"/>
          </p:cNvSpPr>
          <p:nvPr>
            <p:ph idx="4294967295"/>
          </p:nvPr>
        </p:nvSpPr>
        <p:spPr>
          <a:xfrm>
            <a:off x="0" y="1152525"/>
            <a:ext cx="8521700" cy="3419475"/>
          </a:xfrm>
        </p:spPr>
        <p:txBody>
          <a:bodyPr vert="horz" lIns="91440" tIns="45720" rIns="91440" bIns="45720" rtlCol="0" anchor="t">
            <a:noAutofit/>
          </a:bodyPr>
          <a:lstStyle/>
          <a:p>
            <a:pPr marL="0" indent="0" fontAlgn="base">
              <a:spcAft>
                <a:spcPts val="600"/>
              </a:spcAft>
              <a:buNone/>
            </a:pPr>
            <a:endParaRPr lang="en-US"/>
          </a:p>
          <a:p>
            <a:pPr>
              <a:spcAft>
                <a:spcPts val="600"/>
              </a:spcAft>
              <a:buClr>
                <a:srgbClr val="369992"/>
              </a:buClr>
            </a:pPr>
            <a:endParaRPr lang="en-US" sz="1400"/>
          </a:p>
        </p:txBody>
      </p:sp>
    </p:spTree>
    <p:extLst>
      <p:ext uri="{BB962C8B-B14F-4D97-AF65-F5344CB8AC3E}">
        <p14:creationId xmlns:p14="http://schemas.microsoft.com/office/powerpoint/2010/main" val="4010111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AF35C-5E2A-7FE4-7FDF-EE65D259196A}"/>
              </a:ext>
            </a:extLst>
          </p:cNvPr>
          <p:cNvSpPr>
            <a:spLocks noGrp="1"/>
          </p:cNvSpPr>
          <p:nvPr>
            <p:ph type="title"/>
          </p:nvPr>
        </p:nvSpPr>
        <p:spPr/>
        <p:txBody>
          <a:bodyPr/>
          <a:lstStyle/>
          <a:p>
            <a:r>
              <a:rPr lang="en-US"/>
              <a:t>Long Term Services and Supports -Timeliness Waiver</a:t>
            </a:r>
          </a:p>
        </p:txBody>
      </p:sp>
    </p:spTree>
    <p:extLst>
      <p:ext uri="{BB962C8B-B14F-4D97-AF65-F5344CB8AC3E}">
        <p14:creationId xmlns:p14="http://schemas.microsoft.com/office/powerpoint/2010/main" val="2563210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B79FD8B5-B30E-8C7F-ACFB-8D9780F9A1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A0D4B94-EE3B-EFE9-C065-C79A26A57D0E}"/>
              </a:ext>
            </a:extLst>
          </p:cNvPr>
          <p:cNvSpPr>
            <a:spLocks noGrp="1"/>
          </p:cNvSpPr>
          <p:nvPr>
            <p:ph type="title"/>
          </p:nvPr>
        </p:nvSpPr>
        <p:spPr/>
        <p:txBody>
          <a:bodyPr/>
          <a:lstStyle/>
          <a:p>
            <a:r>
              <a:rPr lang="en-US">
                <a:latin typeface="Lexend"/>
              </a:rPr>
              <a:t>Background - Summarized</a:t>
            </a:r>
          </a:p>
        </p:txBody>
      </p:sp>
      <p:sp>
        <p:nvSpPr>
          <p:cNvPr id="7" name="Content Placeholder 6">
            <a:extLst>
              <a:ext uri="{FF2B5EF4-FFF2-40B4-BE49-F238E27FC236}">
                <a16:creationId xmlns:a16="http://schemas.microsoft.com/office/drawing/2014/main" id="{8C4B8911-3654-9CCA-CA4F-2D78A2962387}"/>
              </a:ext>
            </a:extLst>
          </p:cNvPr>
          <p:cNvSpPr>
            <a:spLocks noGrp="1"/>
          </p:cNvSpPr>
          <p:nvPr>
            <p:ph idx="1"/>
          </p:nvPr>
        </p:nvSpPr>
        <p:spPr/>
        <p:txBody>
          <a:bodyPr vert="horz" lIns="91440" tIns="45720" rIns="91440" bIns="45720" rtlCol="0" anchor="t">
            <a:noAutofit/>
          </a:bodyPr>
          <a:lstStyle/>
          <a:p>
            <a:r>
              <a:rPr lang="en-US">
                <a:latin typeface="Lexend"/>
              </a:rPr>
              <a:t>AHCCCS began to make updates to the HCBS Needs Tool (HNT) following CMS approval of the PPCG Demonstration. </a:t>
            </a:r>
            <a:endParaRPr lang="en-US"/>
          </a:p>
          <a:p>
            <a:pPr>
              <a:buSzPct val="114999"/>
            </a:pPr>
            <a:r>
              <a:rPr lang="en-US">
                <a:latin typeface="Lexend"/>
              </a:rPr>
              <a:t>The updated HNT was briefly implemented and subsequently halted due to concerns regarding the extraordinary care review (ECR).</a:t>
            </a:r>
            <a:endParaRPr lang="en-US"/>
          </a:p>
          <a:p>
            <a:pPr>
              <a:buSzPct val="114999"/>
            </a:pPr>
            <a:r>
              <a:rPr lang="en-US">
                <a:latin typeface="Lexend"/>
              </a:rPr>
              <a:t>AHCCCS underwent emergency rulemaking with a robust public comment period to better address concerns surrounding the ECR.</a:t>
            </a:r>
            <a:endParaRPr lang="en-US"/>
          </a:p>
          <a:p>
            <a:pPr>
              <a:buSzPct val="114999"/>
            </a:pPr>
            <a:r>
              <a:rPr lang="en-US">
                <a:latin typeface="Lexend"/>
              </a:rPr>
              <a:t>The rulemaking introduced a new ECR exception process to allow for additional clinician review. </a:t>
            </a:r>
            <a:endParaRPr lang="en-US"/>
          </a:p>
          <a:p>
            <a:pPr>
              <a:buSzPct val="114999"/>
            </a:pPr>
            <a:r>
              <a:rPr lang="en-US">
                <a:latin typeface="Lexend"/>
              </a:rPr>
              <a:t>This ECR exception process may be requested by the parent or guardian if they feel their child could experience adverse impacts from the new HNT. </a:t>
            </a:r>
            <a:endParaRPr lang="en-US"/>
          </a:p>
          <a:p>
            <a:pPr marL="0" indent="0">
              <a:buNone/>
            </a:pPr>
            <a:endParaRPr lang="en-US"/>
          </a:p>
        </p:txBody>
      </p:sp>
    </p:spTree>
    <p:extLst>
      <p:ext uri="{BB962C8B-B14F-4D97-AF65-F5344CB8AC3E}">
        <p14:creationId xmlns:p14="http://schemas.microsoft.com/office/powerpoint/2010/main" val="350958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3"/>
          <p:cNvSpPr txBox="1">
            <a:spLocks noGrp="1"/>
          </p:cNvSpPr>
          <p:nvPr>
            <p:ph type="title"/>
          </p:nvPr>
        </p:nvSpPr>
        <p:spPr>
          <a:xfrm>
            <a:off x="311700" y="133975"/>
            <a:ext cx="8520600" cy="86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t>Section 1115 of the Social Security Act</a:t>
            </a:r>
            <a:endParaRPr/>
          </a:p>
        </p:txBody>
      </p:sp>
      <p:sp>
        <p:nvSpPr>
          <p:cNvPr id="383" name="Google Shape;383;p53"/>
          <p:cNvSpPr txBox="1">
            <a:spLocks noGrp="1"/>
          </p:cNvSpPr>
          <p:nvPr>
            <p:ph idx="1"/>
          </p:nvPr>
        </p:nvSpPr>
        <p:spPr>
          <a:xfrm>
            <a:off x="311700" y="1070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US">
                <a:latin typeface="Lexend"/>
              </a:rPr>
              <a:t>Allows states the flexibility to design Demonstration projects that promote the objectives of the Medicaid program,</a:t>
            </a:r>
            <a:endParaRPr>
              <a:latin typeface="Lexend"/>
            </a:endParaRPr>
          </a:p>
          <a:p>
            <a:pPr marL="457200" lvl="0" indent="-342900" algn="l" rtl="0">
              <a:spcBef>
                <a:spcPts val="800"/>
              </a:spcBef>
              <a:spcAft>
                <a:spcPts val="0"/>
              </a:spcAft>
              <a:buSzPts val="1800"/>
              <a:buChar char="●"/>
            </a:pPr>
            <a:r>
              <a:rPr lang="en-US">
                <a:latin typeface="Lexend"/>
              </a:rPr>
              <a:t>Demonstration projects are typically approved for a five-year period and must be renewed every five years, and</a:t>
            </a:r>
            <a:endParaRPr>
              <a:latin typeface="Lexend"/>
            </a:endParaRPr>
          </a:p>
          <a:p>
            <a:pPr marL="457200" lvl="0" indent="-342900" algn="l" rtl="0">
              <a:spcBef>
                <a:spcPts val="800"/>
              </a:spcBef>
              <a:spcAft>
                <a:spcPts val="0"/>
              </a:spcAft>
              <a:buSzPts val="1800"/>
              <a:buChar char="●"/>
            </a:pPr>
            <a:r>
              <a:rPr lang="en-US"/>
              <a:t>Must be budget neutral, meaning that federal spending under the waiver cannot exceed what it would have been in absence of the waiver.</a:t>
            </a:r>
            <a:endParaRPr/>
          </a:p>
          <a:p>
            <a:pPr marL="0" lvl="0" indent="0" algn="l" rtl="0">
              <a:spcBef>
                <a:spcPts val="800"/>
              </a:spcBef>
              <a:spcAft>
                <a:spcPts val="0"/>
              </a:spcAft>
              <a:buNone/>
            </a:pPr>
            <a:endParaRPr/>
          </a:p>
          <a:p>
            <a:pPr marL="0" lvl="0" indent="0" algn="l" rtl="0">
              <a:spcBef>
                <a:spcPts val="800"/>
              </a:spcBef>
              <a:spcAft>
                <a:spcPts val="0"/>
              </a:spcAft>
              <a:buNone/>
            </a:pPr>
            <a:endParaRPr/>
          </a:p>
          <a:p>
            <a:pPr marL="0" lvl="0" indent="0" algn="l" rtl="0">
              <a:spcBef>
                <a:spcPts val="800"/>
              </a:spcBef>
              <a:spcAft>
                <a:spcPts val="800"/>
              </a:spcAft>
              <a:buNone/>
            </a:pPr>
            <a:endParaRPr/>
          </a:p>
        </p:txBody>
      </p:sp>
    </p:spTree>
    <p:extLst>
      <p:ext uri="{BB962C8B-B14F-4D97-AF65-F5344CB8AC3E}">
        <p14:creationId xmlns:p14="http://schemas.microsoft.com/office/powerpoint/2010/main" val="473203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7D5BABFD-982B-FE8B-86C3-56D62820DA3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E2C3CD3-2341-26E4-8FF5-A52963F7DDB7}"/>
              </a:ext>
            </a:extLst>
          </p:cNvPr>
          <p:cNvSpPr>
            <a:spLocks noGrp="1"/>
          </p:cNvSpPr>
          <p:nvPr>
            <p:ph type="title"/>
          </p:nvPr>
        </p:nvSpPr>
        <p:spPr/>
        <p:txBody>
          <a:bodyPr/>
          <a:lstStyle/>
          <a:p>
            <a:r>
              <a:rPr lang="en-US">
                <a:latin typeface="Lexend"/>
              </a:rPr>
              <a:t>Long Term Services and Supports - Timeliness Waiver</a:t>
            </a:r>
            <a:endParaRPr lang="en-US" b="0">
              <a:solidFill>
                <a:srgbClr val="000000"/>
              </a:solidFill>
              <a:latin typeface="Lexend"/>
            </a:endParaRPr>
          </a:p>
        </p:txBody>
      </p:sp>
      <p:sp>
        <p:nvSpPr>
          <p:cNvPr id="7" name="Content Placeholder 6">
            <a:extLst>
              <a:ext uri="{FF2B5EF4-FFF2-40B4-BE49-F238E27FC236}">
                <a16:creationId xmlns:a16="http://schemas.microsoft.com/office/drawing/2014/main" id="{09BDB45E-5D61-A5BD-8B48-986D50FDDCEA}"/>
              </a:ext>
            </a:extLst>
          </p:cNvPr>
          <p:cNvSpPr>
            <a:spLocks noGrp="1"/>
          </p:cNvSpPr>
          <p:nvPr>
            <p:ph idx="1"/>
          </p:nvPr>
        </p:nvSpPr>
        <p:spPr/>
        <p:txBody>
          <a:bodyPr vert="horz" lIns="91440" tIns="45720" rIns="91440" bIns="45720" rtlCol="0" anchor="t">
            <a:noAutofit/>
          </a:bodyPr>
          <a:lstStyle/>
          <a:p>
            <a:r>
              <a:rPr lang="en-US">
                <a:latin typeface="Lexend"/>
              </a:rPr>
              <a:t>Current federal managed care authorization timeframes were designed for standard service authorizations</a:t>
            </a:r>
            <a:endParaRPr lang="en-US"/>
          </a:p>
          <a:p>
            <a:pPr lvl="1"/>
            <a:r>
              <a:rPr lang="en-US"/>
              <a:t>These timelines may not provide sufficient time for families to submit documentation or clinicians to fully evaluate extraordinary care needs.</a:t>
            </a:r>
          </a:p>
          <a:p>
            <a:r>
              <a:rPr lang="en-US"/>
              <a:t>CMS requirements currently allow 14 days for standard authorization decisions, decreasing to 7 days beginning October 1, 2026.</a:t>
            </a:r>
          </a:p>
          <a:p>
            <a:r>
              <a:rPr lang="en-US"/>
              <a:t>This shortened timeline may limit the ability to gather documentation and fully evaluate extraordinary care needs.</a:t>
            </a:r>
          </a:p>
          <a:p>
            <a:r>
              <a:rPr lang="en-US"/>
              <a:t>These constraints limit the effectiveness of the ECR process.</a:t>
            </a:r>
          </a:p>
          <a:p>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009873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A3D5E426-C41E-808E-7496-1A3D587C181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C9C5E91-01B7-4018-1EB9-23742784343A}"/>
              </a:ext>
            </a:extLst>
          </p:cNvPr>
          <p:cNvSpPr>
            <a:spLocks noGrp="1"/>
          </p:cNvSpPr>
          <p:nvPr>
            <p:ph type="title"/>
          </p:nvPr>
        </p:nvSpPr>
        <p:spPr/>
        <p:txBody>
          <a:bodyPr/>
          <a:lstStyle/>
          <a:p>
            <a:r>
              <a:rPr lang="en-US">
                <a:latin typeface="Lexend"/>
              </a:rPr>
              <a:t>LTSS - Timeliness Waiver</a:t>
            </a:r>
            <a:endParaRPr lang="en-US" b="0">
              <a:solidFill>
                <a:srgbClr val="000000"/>
              </a:solidFill>
              <a:latin typeface="Lexend"/>
            </a:endParaRPr>
          </a:p>
        </p:txBody>
      </p:sp>
      <p:sp>
        <p:nvSpPr>
          <p:cNvPr id="7" name="Content Placeholder 6">
            <a:extLst>
              <a:ext uri="{FF2B5EF4-FFF2-40B4-BE49-F238E27FC236}">
                <a16:creationId xmlns:a16="http://schemas.microsoft.com/office/drawing/2014/main" id="{384CF4B6-7CAD-8FAB-0A0E-AF6801E26FD1}"/>
              </a:ext>
            </a:extLst>
          </p:cNvPr>
          <p:cNvSpPr>
            <a:spLocks noGrp="1"/>
          </p:cNvSpPr>
          <p:nvPr>
            <p:ph idx="1"/>
          </p:nvPr>
        </p:nvSpPr>
        <p:spPr/>
        <p:txBody>
          <a:bodyPr vert="horz" lIns="91440" tIns="45720" rIns="91440" bIns="45720" rtlCol="0" anchor="t">
            <a:noAutofit/>
          </a:bodyPr>
          <a:lstStyle/>
          <a:p>
            <a:r>
              <a:rPr lang="en-US">
                <a:latin typeface="Lexend"/>
              </a:rPr>
              <a:t>As a result, AHCCCS is requesting a waiver to extend review timelines for the ECR exception process, up to 28 days. </a:t>
            </a:r>
          </a:p>
          <a:p>
            <a:pPr>
              <a:buSzPct val="114999"/>
            </a:pPr>
            <a:r>
              <a:rPr lang="en-US">
                <a:latin typeface="Lexend"/>
              </a:rPr>
              <a:t>During this additional period, AHCCCS will safeguard members access to care by immediately authorizing approved hours from the initial assessment </a:t>
            </a:r>
          </a:p>
          <a:p>
            <a:r>
              <a:rPr lang="en-US">
                <a:latin typeface="Lexend"/>
              </a:rPr>
              <a:t>In the event of extenuating circumstances, AHCCCS also requests additional time based on individual circumstances in limited situations</a:t>
            </a:r>
          </a:p>
          <a:p>
            <a:pPr>
              <a:buSzPct val="114999"/>
            </a:pPr>
            <a:r>
              <a:rPr lang="en-US">
                <a:latin typeface="Lexend"/>
              </a:rPr>
              <a:t>This waiver authority would allow for more comprehensive, person-centered clinical review and promote access to medically necessary services that are extraordinary in nature, especially when evaluating needs of children.</a:t>
            </a:r>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4230784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7C1A2-AE79-54EE-85CB-0CDE2969D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F7D13-A7B4-4A3C-F7F8-87DD84EB7086}"/>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3144451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ABC70-D00E-8D0E-7AB9-C9F3B947383D}"/>
              </a:ext>
            </a:extLst>
          </p:cNvPr>
          <p:cNvSpPr>
            <a:spLocks noGrp="1"/>
          </p:cNvSpPr>
          <p:nvPr>
            <p:ph type="title"/>
          </p:nvPr>
        </p:nvSpPr>
        <p:spPr/>
        <p:txBody>
          <a:bodyPr/>
          <a:lstStyle/>
          <a:p>
            <a:r>
              <a:rPr lang="en-US"/>
              <a:t>Hospital Presumptive Eligibility and Self-Attestation</a:t>
            </a:r>
          </a:p>
        </p:txBody>
      </p:sp>
    </p:spTree>
    <p:extLst>
      <p:ext uri="{BB962C8B-B14F-4D97-AF65-F5344CB8AC3E}">
        <p14:creationId xmlns:p14="http://schemas.microsoft.com/office/powerpoint/2010/main" val="2501589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77E876D1-0400-DE30-C661-6C3F2BB2302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7A472E2-4DAA-D931-4CF5-1343F0AA9F00}"/>
              </a:ext>
            </a:extLst>
          </p:cNvPr>
          <p:cNvSpPr>
            <a:spLocks noGrp="1"/>
          </p:cNvSpPr>
          <p:nvPr>
            <p:ph type="title"/>
          </p:nvPr>
        </p:nvSpPr>
        <p:spPr/>
        <p:txBody>
          <a:bodyPr/>
          <a:lstStyle/>
          <a:p>
            <a:r>
              <a:rPr lang="en-US">
                <a:highlight>
                  <a:srgbClr val="FFFFFF"/>
                </a:highlight>
                <a:latin typeface="Lexend"/>
                <a:cs typeface="Segoe UI"/>
              </a:rPr>
              <a:t>Eligibility Related Waiver Requests</a:t>
            </a:r>
            <a:endParaRPr lang="en-US"/>
          </a:p>
        </p:txBody>
      </p:sp>
      <p:sp>
        <p:nvSpPr>
          <p:cNvPr id="7" name="Content Placeholder 6">
            <a:extLst>
              <a:ext uri="{FF2B5EF4-FFF2-40B4-BE49-F238E27FC236}">
                <a16:creationId xmlns:a16="http://schemas.microsoft.com/office/drawing/2014/main" id="{48EC006D-CC3E-8C50-2772-5673317B5354}"/>
              </a:ext>
            </a:extLst>
          </p:cNvPr>
          <p:cNvSpPr>
            <a:spLocks noGrp="1"/>
          </p:cNvSpPr>
          <p:nvPr>
            <p:ph idx="1"/>
          </p:nvPr>
        </p:nvSpPr>
        <p:spPr/>
        <p:txBody>
          <a:bodyPr vert="horz" lIns="91440" tIns="45720" rIns="91440" bIns="45720" rtlCol="0" anchor="t">
            <a:noAutofit/>
          </a:bodyPr>
          <a:lstStyle/>
          <a:p>
            <a:r>
              <a:rPr lang="en-US">
                <a:latin typeface="Lexend"/>
              </a:rPr>
              <a:t>The 2026 Arizona Legislative Budget Bill contains provisions requiring AHCCCS to:</a:t>
            </a:r>
          </a:p>
          <a:p>
            <a:pPr lvl="1"/>
            <a:r>
              <a:rPr lang="en-US" sz="1800">
                <a:latin typeface="Lexend"/>
              </a:rPr>
              <a:t>Prohibit the use of self-attestation of Arizona residency without independent verification prior to Medicaid enrollment, and </a:t>
            </a:r>
          </a:p>
          <a:p>
            <a:pPr lvl="1"/>
            <a:r>
              <a:rPr lang="en-US" sz="1800">
                <a:latin typeface="Lexend"/>
              </a:rPr>
              <a:t>Eliminate the Hospital Presumptive Eligibility (HPE) program. </a:t>
            </a:r>
          </a:p>
          <a:p>
            <a:r>
              <a:rPr lang="en-US">
                <a:latin typeface="Lexend"/>
              </a:rPr>
              <a:t>AHCCCS is now seeking Waiver authority to implement both above changes as required by state law. </a:t>
            </a:r>
            <a:endParaRPr lang="en-US"/>
          </a:p>
          <a:p>
            <a:pPr>
              <a:buSzPct val="114999"/>
            </a:pPr>
            <a:r>
              <a:rPr lang="en-US">
                <a:latin typeface="Lexend"/>
              </a:rPr>
              <a:t>It's important to note, absent further legislative action, this state-law requirement directing AHCCCS to pursue these waiver requests will be repealed after June 30, 2027.</a:t>
            </a:r>
            <a:endParaRPr lang="en-US"/>
          </a:p>
          <a:p>
            <a:pPr>
              <a:buClr>
                <a:srgbClr val="005528"/>
              </a:buClr>
            </a:pPr>
            <a:endParaRPr lang="en-US" sz="1500"/>
          </a:p>
          <a:p>
            <a:pPr lvl="1"/>
            <a:endParaRPr lang="en-US" sz="1500"/>
          </a:p>
          <a:p>
            <a:pPr lvl="1">
              <a:buClr>
                <a:srgbClr val="CC6C20"/>
              </a:buClr>
            </a:pPr>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p:txBody>
      </p:sp>
    </p:spTree>
    <p:extLst>
      <p:ext uri="{BB962C8B-B14F-4D97-AF65-F5344CB8AC3E}">
        <p14:creationId xmlns:p14="http://schemas.microsoft.com/office/powerpoint/2010/main" val="3743788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D024B998-AD94-C447-A2A3-C7235AEA799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2C7C917-0264-0009-D32F-A6901CE383B9}"/>
              </a:ext>
            </a:extLst>
          </p:cNvPr>
          <p:cNvSpPr>
            <a:spLocks noGrp="1"/>
          </p:cNvSpPr>
          <p:nvPr>
            <p:ph type="title"/>
          </p:nvPr>
        </p:nvSpPr>
        <p:spPr/>
        <p:txBody>
          <a:bodyPr/>
          <a:lstStyle/>
          <a:p>
            <a:r>
              <a:rPr lang="en-US">
                <a:highlight>
                  <a:srgbClr val="FFFFFF"/>
                </a:highlight>
                <a:latin typeface="Lexend"/>
                <a:cs typeface="Segoe UI"/>
              </a:rPr>
              <a:t>Hospital Presumptive Eligibility</a:t>
            </a:r>
            <a:endParaRPr lang="en-US"/>
          </a:p>
        </p:txBody>
      </p:sp>
      <p:sp>
        <p:nvSpPr>
          <p:cNvPr id="7" name="Content Placeholder 6">
            <a:extLst>
              <a:ext uri="{FF2B5EF4-FFF2-40B4-BE49-F238E27FC236}">
                <a16:creationId xmlns:a16="http://schemas.microsoft.com/office/drawing/2014/main" id="{905CD311-5342-7FE3-D680-0819283534FF}"/>
              </a:ext>
            </a:extLst>
          </p:cNvPr>
          <p:cNvSpPr>
            <a:spLocks noGrp="1"/>
          </p:cNvSpPr>
          <p:nvPr>
            <p:ph idx="1"/>
          </p:nvPr>
        </p:nvSpPr>
        <p:spPr/>
        <p:txBody>
          <a:bodyPr vert="horz" lIns="91440" tIns="45720" rIns="91440" bIns="45720" rtlCol="0" anchor="t">
            <a:noAutofit/>
          </a:bodyPr>
          <a:lstStyle/>
          <a:p>
            <a:r>
              <a:rPr lang="en-US" sz="1500">
                <a:latin typeface="Lexend"/>
              </a:rPr>
              <a:t>Current federal regulation requires Medicaid programs to have a Hospital Presumptive Eligibility (HPE) program in place.</a:t>
            </a:r>
          </a:p>
          <a:p>
            <a:pPr>
              <a:buSzPct val="114999"/>
            </a:pPr>
            <a:r>
              <a:rPr lang="en-US" sz="1500">
                <a:latin typeface="Lexend"/>
              </a:rPr>
              <a:t>HPE allows qualified hospitals to grant temporary Medicaid coverage to an individual based on an initial eligibility determination.</a:t>
            </a:r>
          </a:p>
          <a:p>
            <a:pPr lvl="1"/>
            <a:r>
              <a:rPr lang="en-US" sz="1400">
                <a:latin typeface="Lexend"/>
              </a:rPr>
              <a:t>Consistent with these federal requirements, AHCCCS has maintained a Hospital Presumptive Eligibility (HPE) program. However, use of this program has been extremely limited.</a:t>
            </a:r>
          </a:p>
          <a:p>
            <a:pPr>
              <a:spcAft>
                <a:spcPts val="300"/>
              </a:spcAft>
            </a:pPr>
            <a:r>
              <a:rPr lang="en-US" sz="1500">
                <a:latin typeface="Lexend"/>
              </a:rPr>
              <a:t>Consistent with broader state and federal efforts to strengthen program integrity and improve eligibility verification processes, AHCCCS is seeking authority to eliminate the HPE program in Arizona.</a:t>
            </a:r>
            <a:endParaRPr lang="en-US">
              <a:latin typeface="Lexend"/>
            </a:endParaRPr>
          </a:p>
          <a:p>
            <a:pPr lvl="1"/>
            <a:r>
              <a:rPr lang="en-US" sz="1400">
                <a:latin typeface="Lexend"/>
              </a:rPr>
              <a:t>The Legislature determined that eliminating this pathway would help ensure that eligibility determinations are based on complete and verified information while reducing administrative complexity associated with maintaining a program that has seen little to no utilization in Arizona.</a:t>
            </a:r>
          </a:p>
          <a:p>
            <a:endParaRPr lang="en-US" sz="1500"/>
          </a:p>
          <a:p>
            <a:endParaRPr lang="en-US" sz="1500"/>
          </a:p>
          <a:p>
            <a:pPr lvl="1"/>
            <a:endParaRPr lang="en-US" sz="1500"/>
          </a:p>
          <a:p>
            <a:pPr lvl="1"/>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a:p>
            <a:endParaRPr lang="en-US" sz="1500"/>
          </a:p>
        </p:txBody>
      </p:sp>
    </p:spTree>
    <p:extLst>
      <p:ext uri="{BB962C8B-B14F-4D97-AF65-F5344CB8AC3E}">
        <p14:creationId xmlns:p14="http://schemas.microsoft.com/office/powerpoint/2010/main" val="447232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D01EFD61-5965-0F30-B5F5-E9F28BCAA4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B26146A-FE57-5B58-710C-AF3557836E36}"/>
              </a:ext>
            </a:extLst>
          </p:cNvPr>
          <p:cNvSpPr>
            <a:spLocks noGrp="1"/>
          </p:cNvSpPr>
          <p:nvPr>
            <p:ph type="title"/>
          </p:nvPr>
        </p:nvSpPr>
        <p:spPr/>
        <p:txBody>
          <a:bodyPr/>
          <a:lstStyle/>
          <a:p>
            <a:r>
              <a:rPr lang="en-US"/>
              <a:t>Residency Self-Attestation</a:t>
            </a:r>
          </a:p>
        </p:txBody>
      </p:sp>
      <p:sp>
        <p:nvSpPr>
          <p:cNvPr id="7" name="Content Placeholder 6">
            <a:extLst>
              <a:ext uri="{FF2B5EF4-FFF2-40B4-BE49-F238E27FC236}">
                <a16:creationId xmlns:a16="http://schemas.microsoft.com/office/drawing/2014/main" id="{AE4B4161-26C3-25A6-3336-623DCDB9859C}"/>
              </a:ext>
            </a:extLst>
          </p:cNvPr>
          <p:cNvSpPr>
            <a:spLocks noGrp="1"/>
          </p:cNvSpPr>
          <p:nvPr>
            <p:ph idx="1"/>
          </p:nvPr>
        </p:nvSpPr>
        <p:spPr/>
        <p:txBody>
          <a:bodyPr vert="horz" lIns="91440" tIns="45720" rIns="91440" bIns="45720" rtlCol="0" anchor="t">
            <a:noAutofit/>
          </a:bodyPr>
          <a:lstStyle/>
          <a:p>
            <a:r>
              <a:rPr lang="en-US" sz="1400">
                <a:latin typeface="Lexend"/>
              </a:rPr>
              <a:t>Federal regulations require AHCCCS to establish a process which allow individuals to self-attest to eligibility criteria on a limited basis when documentation is unavailable.</a:t>
            </a:r>
            <a:endParaRPr lang="en-US"/>
          </a:p>
          <a:p>
            <a:pPr>
              <a:buSzPct val="114999"/>
            </a:pPr>
            <a:r>
              <a:rPr lang="en-US" sz="1400">
                <a:latin typeface="Lexend"/>
              </a:rPr>
              <a:t>As part of ongoing efforts to strengthen program integrity and align with recent federal initiatives focused on reducing fraud and improper enrollment, the Arizona Legislature enacted a requirement for AHCCCS to discontinue reliance on self-attested residency.</a:t>
            </a:r>
            <a:endParaRPr lang="en-US"/>
          </a:p>
          <a:p>
            <a:pPr>
              <a:buSzPct val="114999"/>
            </a:pPr>
            <a:r>
              <a:rPr lang="en-US" sz="1400">
                <a:latin typeface="Lexend"/>
              </a:rPr>
              <a:t>AHCCCS is now seeking authority to require verification of Arizona residency before Medicaid coverage is approved.</a:t>
            </a:r>
          </a:p>
          <a:p>
            <a:pPr lvl="1">
              <a:buSzPct val="114999"/>
            </a:pPr>
            <a:r>
              <a:rPr lang="en-US" sz="1300">
                <a:latin typeface="Lexend"/>
              </a:rPr>
              <a:t>Self-attestation in-lieu of independent verification would not be accepted.</a:t>
            </a:r>
            <a:endParaRPr lang="en-US" sz="1300"/>
          </a:p>
          <a:p>
            <a:pPr lvl="1"/>
            <a:r>
              <a:rPr lang="en-US" sz="1300">
                <a:latin typeface="Lexend"/>
              </a:rPr>
              <a:t>All other eligibility standards and protections would remain unchanged.</a:t>
            </a:r>
          </a:p>
          <a:p>
            <a:r>
              <a:rPr lang="en-US" sz="1400">
                <a:latin typeface="Lexend"/>
              </a:rPr>
              <a:t>Requiring residency verification before enrollment aids in ensuring accurate eligibility determinations, Strengthening program integrity, and reducing the risk of duplicate Medicaid enrollment across states.</a:t>
            </a:r>
            <a:endParaRPr lang="en-US" sz="1400"/>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1867429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FFA3B-6AAC-EC4E-C953-C60994630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A6C12-DA8D-79F8-9D48-56443667E9B5}"/>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2303072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3F71B-A5C9-31AB-E0D4-E8A8B45F9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FD0B4-D00B-A898-61F0-A06EAA67D59E}"/>
              </a:ext>
            </a:extLst>
          </p:cNvPr>
          <p:cNvSpPr>
            <a:spLocks noGrp="1"/>
          </p:cNvSpPr>
          <p:nvPr>
            <p:ph type="title"/>
          </p:nvPr>
        </p:nvSpPr>
        <p:spPr/>
        <p:txBody>
          <a:bodyPr/>
          <a:lstStyle/>
          <a:p>
            <a:r>
              <a:rPr lang="en-US"/>
              <a:t>SMI Enhanced Residential Treatment Pilot Amendment</a:t>
            </a:r>
          </a:p>
        </p:txBody>
      </p:sp>
    </p:spTree>
    <p:extLst>
      <p:ext uri="{BB962C8B-B14F-4D97-AF65-F5344CB8AC3E}">
        <p14:creationId xmlns:p14="http://schemas.microsoft.com/office/powerpoint/2010/main" val="49496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23D4A-6C5D-7704-CCDE-1E2F48BA1FE6}"/>
              </a:ext>
            </a:extLst>
          </p:cNvPr>
          <p:cNvSpPr>
            <a:spLocks noGrp="1"/>
          </p:cNvSpPr>
          <p:nvPr>
            <p:ph type="title"/>
          </p:nvPr>
        </p:nvSpPr>
        <p:spPr/>
        <p:txBody>
          <a:bodyPr/>
          <a:lstStyle/>
          <a:p>
            <a:r>
              <a:rPr lang="en-US"/>
              <a:t>SMI Enhanced Residential Treatment Pilot</a:t>
            </a:r>
            <a:endParaRPr lang="en-US" b="0">
              <a:solidFill>
                <a:srgbClr val="000000"/>
              </a:solidFill>
            </a:endParaRPr>
          </a:p>
        </p:txBody>
      </p:sp>
      <p:sp>
        <p:nvSpPr>
          <p:cNvPr id="3" name="Content Placeholder 2">
            <a:extLst>
              <a:ext uri="{FF2B5EF4-FFF2-40B4-BE49-F238E27FC236}">
                <a16:creationId xmlns:a16="http://schemas.microsoft.com/office/drawing/2014/main" id="{04F22074-905F-F3E5-5D56-69722C1C1BE9}"/>
              </a:ext>
            </a:extLst>
          </p:cNvPr>
          <p:cNvSpPr>
            <a:spLocks noGrp="1"/>
          </p:cNvSpPr>
          <p:nvPr>
            <p:ph idx="1"/>
          </p:nvPr>
        </p:nvSpPr>
        <p:spPr/>
        <p:txBody>
          <a:bodyPr vert="horz" lIns="91440" tIns="45720" rIns="91440" bIns="45720" rtlCol="0" anchor="t">
            <a:noAutofit/>
          </a:bodyPr>
          <a:lstStyle/>
          <a:p>
            <a:r>
              <a:rPr lang="en-US">
                <a:latin typeface="Lexend"/>
              </a:rPr>
              <a:t>Individuals with Serious Mental Illness (SMI) who have complex behavioral health needs often lack appropriate residential treatment options. </a:t>
            </a:r>
          </a:p>
          <a:p>
            <a:pPr>
              <a:buSzPct val="114999"/>
            </a:pPr>
            <a:r>
              <a:rPr lang="en-US">
                <a:latin typeface="Lexend"/>
              </a:rPr>
              <a:t>Existing services may not adequately support individuals who require a higher level of care but do not need long-term institutionalization.</a:t>
            </a:r>
            <a:endParaRPr lang="en-US"/>
          </a:p>
          <a:p>
            <a:pPr>
              <a:buSzPct val="114999"/>
            </a:pPr>
            <a:r>
              <a:rPr lang="en-US">
                <a:latin typeface="Lexend"/>
              </a:rPr>
              <a:t>Stakeholders have identified gaps in the behavioral health continuum and barriers to accessing appropriate long-term supports.</a:t>
            </a:r>
          </a:p>
        </p:txBody>
      </p:sp>
    </p:spTree>
    <p:extLst>
      <p:ext uri="{BB962C8B-B14F-4D97-AF65-F5344CB8AC3E}">
        <p14:creationId xmlns:p14="http://schemas.microsoft.com/office/powerpoint/2010/main" val="28255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t>Making Health Care Change</a:t>
            </a:r>
            <a:endParaRPr/>
          </a:p>
        </p:txBody>
      </p:sp>
      <p:sp>
        <p:nvSpPr>
          <p:cNvPr id="389" name="Google Shape;389;p54"/>
          <p:cNvSpPr txBox="1">
            <a:spLocks noGrp="1"/>
          </p:cNvSpPr>
          <p:nvPr>
            <p:ph idx="1"/>
          </p:nvPr>
        </p:nvSpPr>
        <p:spPr>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endParaRPr sz="1100">
              <a:solidFill>
                <a:srgbClr val="222222"/>
              </a:solidFill>
              <a:highlight>
                <a:srgbClr val="FFFFFF"/>
              </a:highlight>
              <a:latin typeface="Arial"/>
              <a:ea typeface="Arial"/>
              <a:cs typeface="Arial"/>
              <a:sym typeface="Arial"/>
            </a:endParaRPr>
          </a:p>
          <a:p>
            <a:pPr marL="0" lvl="0" indent="0" algn="l" rtl="0">
              <a:lnSpc>
                <a:spcPct val="115000"/>
              </a:lnSpc>
              <a:spcBef>
                <a:spcPts val="1000"/>
              </a:spcBef>
              <a:spcAft>
                <a:spcPts val="0"/>
              </a:spcAft>
              <a:buNone/>
            </a:pPr>
            <a:endParaRPr sz="1100">
              <a:solidFill>
                <a:srgbClr val="222222"/>
              </a:solidFill>
              <a:highlight>
                <a:srgbClr val="FFFFFF"/>
              </a:highlight>
              <a:latin typeface="Arial"/>
              <a:ea typeface="Arial"/>
              <a:cs typeface="Arial"/>
              <a:sym typeface="Arial"/>
            </a:endParaRPr>
          </a:p>
          <a:p>
            <a:pPr marL="0" lvl="0" indent="0" algn="l" rtl="0">
              <a:lnSpc>
                <a:spcPct val="115000"/>
              </a:lnSpc>
              <a:spcBef>
                <a:spcPts val="1000"/>
              </a:spcBef>
              <a:spcAft>
                <a:spcPts val="0"/>
              </a:spcAft>
              <a:buNone/>
            </a:pPr>
            <a:endParaRPr sz="1100">
              <a:solidFill>
                <a:srgbClr val="222222"/>
              </a:solidFill>
              <a:highlight>
                <a:srgbClr val="FFFFFF"/>
              </a:highlight>
              <a:latin typeface="Arial"/>
              <a:ea typeface="Arial"/>
              <a:cs typeface="Arial"/>
              <a:sym typeface="Arial"/>
            </a:endParaRPr>
          </a:p>
          <a:p>
            <a:pPr marL="0" lvl="0" indent="0" algn="l" rtl="0">
              <a:lnSpc>
                <a:spcPct val="115000"/>
              </a:lnSpc>
              <a:spcBef>
                <a:spcPts val="1000"/>
              </a:spcBef>
              <a:spcAft>
                <a:spcPts val="0"/>
              </a:spcAft>
              <a:buNone/>
            </a:pPr>
            <a:endParaRPr sz="1100">
              <a:solidFill>
                <a:srgbClr val="222222"/>
              </a:solidFill>
              <a:highlight>
                <a:srgbClr val="FFFFFF"/>
              </a:highlight>
              <a:latin typeface="Arial"/>
              <a:ea typeface="Arial"/>
              <a:cs typeface="Arial"/>
              <a:sym typeface="Arial"/>
            </a:endParaRPr>
          </a:p>
          <a:p>
            <a:pPr marL="0" lvl="0" indent="0" algn="l" rtl="0">
              <a:lnSpc>
                <a:spcPct val="115000"/>
              </a:lnSpc>
              <a:spcBef>
                <a:spcPts val="1000"/>
              </a:spcBef>
              <a:spcAft>
                <a:spcPts val="0"/>
              </a:spcAft>
              <a:buNone/>
            </a:pPr>
            <a:endParaRPr sz="1100">
              <a:solidFill>
                <a:srgbClr val="222222"/>
              </a:solidFill>
              <a:highlight>
                <a:srgbClr val="FFFFFF"/>
              </a:highlight>
              <a:latin typeface="Arial"/>
              <a:ea typeface="Arial"/>
              <a:cs typeface="Arial"/>
              <a:sym typeface="Arial"/>
            </a:endParaRPr>
          </a:p>
          <a:p>
            <a:pPr marL="0" lvl="0" indent="0" algn="l" rtl="0">
              <a:spcBef>
                <a:spcPts val="1000"/>
              </a:spcBef>
              <a:spcAft>
                <a:spcPts val="800"/>
              </a:spcAft>
              <a:buNone/>
            </a:pPr>
            <a:endParaRPr/>
          </a:p>
        </p:txBody>
      </p:sp>
      <p:pic>
        <p:nvPicPr>
          <p:cNvPr id="390" name="Google Shape;390;p54"/>
          <p:cNvPicPr preferRelativeResize="0"/>
          <p:nvPr/>
        </p:nvPicPr>
        <p:blipFill rotWithShape="1">
          <a:blip r:embed="rId3">
            <a:alphaModFix/>
          </a:blip>
          <a:srcRect l="864" r="855"/>
          <a:stretch/>
        </p:blipFill>
        <p:spPr>
          <a:xfrm>
            <a:off x="688276" y="1047738"/>
            <a:ext cx="7767451" cy="3801875"/>
          </a:xfrm>
          <a:prstGeom prst="rect">
            <a:avLst/>
          </a:prstGeom>
          <a:noFill/>
          <a:ln>
            <a:noFill/>
          </a:ln>
        </p:spPr>
      </p:pic>
      <p:pic>
        <p:nvPicPr>
          <p:cNvPr id="391" name="Google Shape;391;p54"/>
          <p:cNvPicPr preferRelativeResize="0"/>
          <p:nvPr/>
        </p:nvPicPr>
        <p:blipFill>
          <a:blip r:embed="rId4">
            <a:alphaModFix/>
          </a:blip>
          <a:stretch>
            <a:fillRect/>
          </a:stretch>
        </p:blipFill>
        <p:spPr>
          <a:xfrm>
            <a:off x="4371228" y="2571749"/>
            <a:ext cx="1191096" cy="600002"/>
          </a:xfrm>
          <a:prstGeom prst="rect">
            <a:avLst/>
          </a:prstGeom>
          <a:noFill/>
          <a:ln>
            <a:noFill/>
          </a:ln>
        </p:spPr>
      </p:pic>
      <p:pic>
        <p:nvPicPr>
          <p:cNvPr id="392" name="Google Shape;392;p54"/>
          <p:cNvPicPr preferRelativeResize="0"/>
          <p:nvPr/>
        </p:nvPicPr>
        <p:blipFill>
          <a:blip r:embed="rId5">
            <a:alphaModFix/>
          </a:blip>
          <a:stretch>
            <a:fillRect/>
          </a:stretch>
        </p:blipFill>
        <p:spPr>
          <a:xfrm>
            <a:off x="5481475" y="2905340"/>
            <a:ext cx="1205254" cy="580533"/>
          </a:xfrm>
          <a:prstGeom prst="rect">
            <a:avLst/>
          </a:prstGeom>
          <a:noFill/>
          <a:ln>
            <a:noFill/>
          </a:ln>
        </p:spPr>
      </p:pic>
    </p:spTree>
    <p:extLst>
      <p:ext uri="{BB962C8B-B14F-4D97-AF65-F5344CB8AC3E}">
        <p14:creationId xmlns:p14="http://schemas.microsoft.com/office/powerpoint/2010/main" val="1872698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E48BA-231C-CAA8-4B97-71A7FAAFC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D1D80-EE38-1CA5-6BE9-0A819616CA8A}"/>
              </a:ext>
            </a:extLst>
          </p:cNvPr>
          <p:cNvSpPr>
            <a:spLocks noGrp="1"/>
          </p:cNvSpPr>
          <p:nvPr>
            <p:ph type="title"/>
          </p:nvPr>
        </p:nvSpPr>
        <p:spPr/>
        <p:txBody>
          <a:bodyPr/>
          <a:lstStyle/>
          <a:p>
            <a:r>
              <a:rPr lang="en-US"/>
              <a:t>SMI Enhanced Residential Treatment Pilot</a:t>
            </a:r>
            <a:endParaRPr lang="en-US" b="0">
              <a:solidFill>
                <a:srgbClr val="000000"/>
              </a:solidFill>
            </a:endParaRPr>
          </a:p>
        </p:txBody>
      </p:sp>
      <p:sp>
        <p:nvSpPr>
          <p:cNvPr id="3" name="Content Placeholder 2">
            <a:extLst>
              <a:ext uri="{FF2B5EF4-FFF2-40B4-BE49-F238E27FC236}">
                <a16:creationId xmlns:a16="http://schemas.microsoft.com/office/drawing/2014/main" id="{F0835C08-15E1-58C8-EF8D-AAB87DAF5531}"/>
              </a:ext>
            </a:extLst>
          </p:cNvPr>
          <p:cNvSpPr>
            <a:spLocks noGrp="1"/>
          </p:cNvSpPr>
          <p:nvPr>
            <p:ph idx="1"/>
          </p:nvPr>
        </p:nvSpPr>
        <p:spPr>
          <a:xfrm>
            <a:off x="310896" y="1152144"/>
            <a:ext cx="8598408" cy="3833513"/>
          </a:xfrm>
        </p:spPr>
        <p:txBody>
          <a:bodyPr vert="horz" lIns="91440" tIns="45720" rIns="91440" bIns="45720" rtlCol="0" anchor="t">
            <a:noAutofit/>
          </a:bodyPr>
          <a:lstStyle/>
          <a:p>
            <a:r>
              <a:rPr lang="en-US">
                <a:latin typeface="Lexend"/>
              </a:rPr>
              <a:t>SB 1630, enacted in the 2026 Arizona Legislative Budget, authorizes AHCCCS to seek CMS approval for a pilot program to deliver enhanced residential treatment services to adults determined to have SMI who meet defined clinical and financial criteria. </a:t>
            </a:r>
          </a:p>
          <a:p>
            <a:pPr>
              <a:buSzPct val="114999"/>
            </a:pPr>
            <a:r>
              <a:rPr lang="en-US">
                <a:latin typeface="Lexend"/>
              </a:rPr>
              <a:t>AHCCCS intends to submit before July 2027 an Amendment to this Waiver Proposal seeking authority to establish this pilot program</a:t>
            </a:r>
          </a:p>
          <a:p>
            <a:pPr lvl="1">
              <a:buSzPct val="114999"/>
            </a:pPr>
            <a:r>
              <a:rPr lang="en-US">
                <a:latin typeface="Lexend"/>
              </a:rPr>
              <a:t>To have a well-informed waiver submittal, AHCCCS intends to convene the statutorily required stakeholder workgroup in the second half of 2026 before seeking federal authority to implement the program</a:t>
            </a:r>
          </a:p>
          <a:p>
            <a:pPr>
              <a:buSzPct val="114999"/>
            </a:pPr>
            <a:r>
              <a:rPr lang="en-US">
                <a:latin typeface="Lexend"/>
              </a:rPr>
              <a:t>The pilot program will be established for a three-year period and limited to 60 members statewide to evaluate its effectiveness.</a:t>
            </a:r>
          </a:p>
          <a:p>
            <a:pPr>
              <a:buSzPct val="114999"/>
            </a:pPr>
            <a:endParaRPr lang="en-US">
              <a:latin typeface="Lexend"/>
            </a:endParaRPr>
          </a:p>
        </p:txBody>
      </p:sp>
    </p:spTree>
    <p:extLst>
      <p:ext uri="{BB962C8B-B14F-4D97-AF65-F5344CB8AC3E}">
        <p14:creationId xmlns:p14="http://schemas.microsoft.com/office/powerpoint/2010/main" val="2155762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B1C4E-92FB-8561-BCC1-EAD3F1F6F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77FF3-9810-33DE-4579-4D5C253D4020}"/>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42458773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C81A-861D-1F0B-4FFD-265D2862F154}"/>
              </a:ext>
            </a:extLst>
          </p:cNvPr>
          <p:cNvSpPr>
            <a:spLocks noGrp="1"/>
          </p:cNvSpPr>
          <p:nvPr>
            <p:ph type="title"/>
          </p:nvPr>
        </p:nvSpPr>
        <p:spPr/>
        <p:txBody>
          <a:bodyPr/>
          <a:lstStyle/>
          <a:p>
            <a:r>
              <a:rPr lang="en-US"/>
              <a:t>Targeted Investments (TI 2.0) Program</a:t>
            </a:r>
          </a:p>
        </p:txBody>
      </p:sp>
    </p:spTree>
    <p:extLst>
      <p:ext uri="{BB962C8B-B14F-4D97-AF65-F5344CB8AC3E}">
        <p14:creationId xmlns:p14="http://schemas.microsoft.com/office/powerpoint/2010/main" val="1335273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127"/>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t>Targeted Investments 2.0</a:t>
            </a:r>
            <a:endParaRPr/>
          </a:p>
        </p:txBody>
      </p:sp>
      <p:sp>
        <p:nvSpPr>
          <p:cNvPr id="1266" name="Google Shape;1266;p127"/>
          <p:cNvSpPr txBox="1">
            <a:spLocks noGrp="1"/>
          </p:cNvSpPr>
          <p:nvPr>
            <p:ph idx="1"/>
          </p:nvPr>
        </p:nvSpPr>
        <p:spPr>
          <a:prstGeom prst="rect">
            <a:avLst/>
          </a:prstGeom>
        </p:spPr>
        <p:txBody>
          <a:bodyPr spcFirstLastPara="1" wrap="square" lIns="91425" tIns="91425" rIns="91425" bIns="91425" anchor="t" anchorCtr="0">
            <a:noAutofit/>
          </a:bodyPr>
          <a:lstStyle/>
          <a:p>
            <a:pPr marL="400050">
              <a:spcAft>
                <a:spcPts val="0"/>
              </a:spcAft>
              <a:buSzPts val="1800"/>
              <a:buFont typeface="Arial" panose="02020603050405020304" pitchFamily="18" charset="0"/>
              <a:buChar char="•"/>
            </a:pPr>
            <a:r>
              <a:rPr lang="en-US">
                <a:latin typeface="Lexend"/>
              </a:rPr>
              <a:t>A current feature of Arizona's Demonstration, TI 2.0 is a five-year, $250 million CMS-authorized initiative that provides resources and guidance to primary care and behavioral health providers to:</a:t>
            </a:r>
            <a:endParaRPr lang="en-US"/>
          </a:p>
          <a:p>
            <a:pPr marL="914400" lvl="1" indent="-336550" algn="l" rtl="0">
              <a:spcBef>
                <a:spcPts val="800"/>
              </a:spcBef>
              <a:spcAft>
                <a:spcPts val="0"/>
              </a:spcAft>
              <a:buSzPts val="1700"/>
              <a:buChar char="○"/>
            </a:pPr>
            <a:r>
              <a:rPr lang="en-US"/>
              <a:t>Effectively coordinate with health care providers and community partners to address whole-person care needs, and</a:t>
            </a:r>
            <a:endParaRPr/>
          </a:p>
          <a:p>
            <a:pPr marL="914400" lvl="1" indent="-336550" algn="l" rtl="0">
              <a:spcBef>
                <a:spcPts val="800"/>
              </a:spcBef>
              <a:spcAft>
                <a:spcPts val="0"/>
              </a:spcAft>
              <a:buSzPts val="1700"/>
              <a:buChar char="○"/>
            </a:pPr>
            <a:r>
              <a:rPr lang="en-US"/>
              <a:t>Identify and reduce inequitable health outcomes of their patient population.  </a:t>
            </a:r>
            <a:endParaRPr/>
          </a:p>
          <a:p>
            <a:pPr marL="457200" indent="-342900">
              <a:spcBef>
                <a:spcPts val="800"/>
              </a:spcBef>
              <a:spcAft>
                <a:spcPts val="800"/>
              </a:spcAft>
              <a:buSzPts val="1800"/>
              <a:buFont typeface="Arial" panose="02020603050405020304" pitchFamily="18" charset="0"/>
              <a:buChar char="•"/>
            </a:pPr>
            <a:r>
              <a:rPr lang="en-US">
                <a:latin typeface="Lexend"/>
              </a:rPr>
              <a:t>The program provides incentive payments based on meeting process- based milestones and performance measure targets.</a:t>
            </a:r>
          </a:p>
        </p:txBody>
      </p:sp>
    </p:spTree>
    <p:extLst>
      <p:ext uri="{BB962C8B-B14F-4D97-AF65-F5344CB8AC3E}">
        <p14:creationId xmlns:p14="http://schemas.microsoft.com/office/powerpoint/2010/main" val="1871724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7">
          <a:extLst>
            <a:ext uri="{FF2B5EF4-FFF2-40B4-BE49-F238E27FC236}">
              <a16:creationId xmlns:a16="http://schemas.microsoft.com/office/drawing/2014/main" id="{C32CED61-52EC-E5DA-31BF-E2C9E7430EFC}"/>
            </a:ext>
          </a:extLst>
        </p:cNvPr>
        <p:cNvGrpSpPr/>
        <p:nvPr/>
      </p:nvGrpSpPr>
      <p:grpSpPr>
        <a:xfrm>
          <a:off x="0" y="0"/>
          <a:ext cx="0" cy="0"/>
          <a:chOff x="0" y="0"/>
          <a:chExt cx="0" cy="0"/>
        </a:xfrm>
      </p:grpSpPr>
      <p:sp>
        <p:nvSpPr>
          <p:cNvPr id="488" name="Google Shape;488;p55">
            <a:extLst>
              <a:ext uri="{FF2B5EF4-FFF2-40B4-BE49-F238E27FC236}">
                <a16:creationId xmlns:a16="http://schemas.microsoft.com/office/drawing/2014/main" id="{8B85C674-2C02-1EC0-6DFE-23D44F30C139}"/>
              </a:ext>
            </a:extLst>
          </p:cNvPr>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93000"/>
              </a:lnSpc>
              <a:spcBef>
                <a:spcPts val="0"/>
              </a:spcBef>
              <a:spcAft>
                <a:spcPts val="0"/>
              </a:spcAft>
              <a:buSzPts val="3000"/>
              <a:buNone/>
            </a:pPr>
            <a:r>
              <a:rPr lang="en-US">
                <a:latin typeface="Lexend"/>
              </a:rPr>
              <a:t>Targeted Investments Overview</a:t>
            </a:r>
            <a:endParaRPr/>
          </a:p>
        </p:txBody>
      </p:sp>
      <p:sp>
        <p:nvSpPr>
          <p:cNvPr id="489" name="Google Shape;489;p55">
            <a:extLst>
              <a:ext uri="{FF2B5EF4-FFF2-40B4-BE49-F238E27FC236}">
                <a16:creationId xmlns:a16="http://schemas.microsoft.com/office/drawing/2014/main" id="{59B542C4-DA06-D7A8-55C2-03C74F2AA797}"/>
              </a:ext>
            </a:extLst>
          </p:cNvPr>
          <p:cNvSpPr txBox="1">
            <a:spLocks noGrp="1"/>
          </p:cNvSpPr>
          <p:nvPr>
            <p:ph idx="1"/>
          </p:nvPr>
        </p:nvSpPr>
        <p:spPr>
          <a:xfrm>
            <a:off x="310896" y="1598458"/>
            <a:ext cx="3868566" cy="3419856"/>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200"/>
              </a:spcBef>
              <a:spcAft>
                <a:spcPts val="0"/>
              </a:spcAft>
              <a:buSzPts val="1400"/>
              <a:buChar char="•"/>
            </a:pPr>
            <a:r>
              <a:rPr lang="en-US" sz="1400"/>
              <a:t>10/2016 - 9/2022</a:t>
            </a:r>
          </a:p>
          <a:p>
            <a:pPr marL="457200" lvl="0" indent="-317500" algn="l" rtl="0">
              <a:lnSpc>
                <a:spcPct val="100000"/>
              </a:lnSpc>
              <a:spcBef>
                <a:spcPts val="1000"/>
              </a:spcBef>
              <a:spcAft>
                <a:spcPts val="0"/>
              </a:spcAft>
              <a:buSzPts val="1400"/>
              <a:buChar char="•"/>
            </a:pPr>
            <a:r>
              <a:rPr lang="en-US" sz="1400"/>
              <a:t>6 Years, $350m.</a:t>
            </a:r>
          </a:p>
          <a:p>
            <a:pPr marL="457200" lvl="0" indent="-317500" algn="l" rtl="0">
              <a:lnSpc>
                <a:spcPct val="100000"/>
              </a:lnSpc>
              <a:spcBef>
                <a:spcPts val="1000"/>
              </a:spcBef>
              <a:spcAft>
                <a:spcPts val="0"/>
              </a:spcAft>
              <a:buSzPts val="1400"/>
              <a:buChar char="•"/>
            </a:pPr>
            <a:r>
              <a:rPr lang="en-US" sz="1400"/>
              <a:t>Reduce fragmentation of Behavioral Health (BH) and primary care (PCP)</a:t>
            </a:r>
          </a:p>
          <a:p>
            <a:pPr marL="457200" lvl="0" indent="-317500" algn="l" rtl="0">
              <a:lnSpc>
                <a:spcPct val="100000"/>
              </a:lnSpc>
              <a:spcBef>
                <a:spcPts val="1000"/>
              </a:spcBef>
              <a:spcAft>
                <a:spcPts val="0"/>
              </a:spcAft>
              <a:buSzPts val="1400"/>
              <a:buChar char="•"/>
            </a:pPr>
            <a:r>
              <a:rPr lang="en-US" sz="1400"/>
              <a:t>Increase provider coordination, integration at point of care</a:t>
            </a:r>
          </a:p>
          <a:p>
            <a:pPr marL="457200" indent="-317500">
              <a:lnSpc>
                <a:spcPct val="100000"/>
              </a:lnSpc>
              <a:spcBef>
                <a:spcPts val="1000"/>
              </a:spcBef>
              <a:spcAft>
                <a:spcPts val="0"/>
              </a:spcAft>
              <a:buSzPts val="1400"/>
              <a:buChar char="•"/>
            </a:pPr>
            <a:r>
              <a:rPr lang="en-US" sz="1400">
                <a:latin typeface="Lexend"/>
              </a:rPr>
              <a:t>Population Health: Identify and manage care for high risk/ high needs members</a:t>
            </a:r>
          </a:p>
          <a:p>
            <a:pPr marL="457200" lvl="0" indent="-317500" algn="l">
              <a:lnSpc>
                <a:spcPct val="100000"/>
              </a:lnSpc>
              <a:spcBef>
                <a:spcPts val="1000"/>
              </a:spcBef>
              <a:spcAft>
                <a:spcPts val="0"/>
              </a:spcAft>
              <a:buSzPts val="1400"/>
              <a:buChar char="•"/>
            </a:pPr>
            <a:r>
              <a:rPr lang="en-US" sz="1400">
                <a:latin typeface="Lexend"/>
              </a:rPr>
              <a:t>Support providers throughout payor integration (ACC and ACC-RBHA)</a:t>
            </a:r>
          </a:p>
        </p:txBody>
      </p:sp>
      <p:sp>
        <p:nvSpPr>
          <p:cNvPr id="491" name="Google Shape;491;p55">
            <a:extLst>
              <a:ext uri="{FF2B5EF4-FFF2-40B4-BE49-F238E27FC236}">
                <a16:creationId xmlns:a16="http://schemas.microsoft.com/office/drawing/2014/main" id="{38270811-D708-A8F9-D8F3-F13D56FCEE8A}"/>
              </a:ext>
            </a:extLst>
          </p:cNvPr>
          <p:cNvSpPr txBox="1"/>
          <p:nvPr/>
        </p:nvSpPr>
        <p:spPr>
          <a:xfrm>
            <a:off x="-199660" y="1152900"/>
            <a:ext cx="4040100" cy="461700"/>
          </a:xfrm>
          <a:prstGeom prst="rect">
            <a:avLst/>
          </a:prstGeom>
          <a:noFill/>
          <a:ln>
            <a:noFill/>
          </a:ln>
        </p:spPr>
        <p:txBody>
          <a:bodyPr spcFirstLastPara="1" wrap="square" lIns="91425" tIns="91425" rIns="91425" bIns="91425" anchor="t" anchorCtr="0">
            <a:spAutoFit/>
          </a:bodyPr>
          <a:lstStyle/>
          <a:p>
            <a:pPr marL="342900" indent="-190500" algn="ctr">
              <a:buSzPts val="2400"/>
            </a:pPr>
            <a:r>
              <a:rPr lang="en-US" sz="1800" b="1" i="0" u="none" strike="noStrike" cap="none">
                <a:solidFill>
                  <a:srgbClr val="2C2C2C"/>
                </a:solidFill>
                <a:latin typeface="Lexend"/>
                <a:ea typeface="Lexend"/>
                <a:cs typeface="Lexend"/>
                <a:sym typeface="Lexend"/>
              </a:rPr>
              <a:t>Initial Program (TI</a:t>
            </a:r>
            <a:r>
              <a:rPr lang="en-US" sz="1800" b="1">
                <a:solidFill>
                  <a:srgbClr val="2C2C2C"/>
                </a:solidFill>
                <a:latin typeface="Lexend"/>
                <a:ea typeface="Lexend"/>
                <a:cs typeface="Lexend"/>
                <a:sym typeface="Lexend"/>
              </a:rPr>
              <a:t> 1.0</a:t>
            </a:r>
            <a:r>
              <a:rPr lang="en-US" sz="1800" b="1" i="0" u="none" strike="noStrike" cap="none">
                <a:solidFill>
                  <a:srgbClr val="2C2C2C"/>
                </a:solidFill>
                <a:latin typeface="Lexend"/>
                <a:ea typeface="Lexend"/>
                <a:cs typeface="Lexend"/>
                <a:sym typeface="Lexend"/>
              </a:rPr>
              <a:t>)</a:t>
            </a:r>
            <a:endParaRPr sz="1800" b="1" i="0" u="none" strike="noStrike" cap="none">
              <a:solidFill>
                <a:srgbClr val="2C2C2C"/>
              </a:solidFill>
              <a:latin typeface="Lexend"/>
              <a:ea typeface="Lexend"/>
              <a:cs typeface="Lexend"/>
              <a:sym typeface="Lexend"/>
            </a:endParaRPr>
          </a:p>
        </p:txBody>
      </p:sp>
      <p:sp>
        <p:nvSpPr>
          <p:cNvPr id="492" name="Google Shape;492;p55">
            <a:extLst>
              <a:ext uri="{FF2B5EF4-FFF2-40B4-BE49-F238E27FC236}">
                <a16:creationId xmlns:a16="http://schemas.microsoft.com/office/drawing/2014/main" id="{EC0ECF59-C0C8-8722-00E4-DAB081108616}"/>
              </a:ext>
            </a:extLst>
          </p:cNvPr>
          <p:cNvSpPr txBox="1"/>
          <p:nvPr/>
        </p:nvSpPr>
        <p:spPr>
          <a:xfrm>
            <a:off x="4296165" y="1152900"/>
            <a:ext cx="4525200" cy="461700"/>
          </a:xfrm>
          <a:prstGeom prst="rect">
            <a:avLst/>
          </a:prstGeom>
          <a:noFill/>
          <a:ln>
            <a:noFill/>
          </a:ln>
        </p:spPr>
        <p:txBody>
          <a:bodyPr spcFirstLastPara="1" wrap="square" lIns="91425" tIns="91425" rIns="91425" bIns="91425" anchor="t" anchorCtr="0">
            <a:spAutoFit/>
          </a:bodyPr>
          <a:lstStyle/>
          <a:p>
            <a:pPr marL="342900" marR="0" lvl="0" indent="-190500" algn="ctr" rtl="0">
              <a:lnSpc>
                <a:spcPct val="100000"/>
              </a:lnSpc>
              <a:spcBef>
                <a:spcPts val="0"/>
              </a:spcBef>
              <a:spcAft>
                <a:spcPts val="0"/>
              </a:spcAft>
              <a:buClr>
                <a:srgbClr val="000000"/>
              </a:buClr>
              <a:buSzPts val="2400"/>
              <a:buFont typeface="Arial"/>
              <a:buNone/>
            </a:pPr>
            <a:r>
              <a:rPr lang="en-US" sz="1800" b="1" i="0" u="none" strike="noStrike" cap="none">
                <a:solidFill>
                  <a:srgbClr val="2C2C2C"/>
                </a:solidFill>
                <a:latin typeface="Lexend"/>
                <a:ea typeface="Lexend"/>
                <a:cs typeface="Lexend"/>
                <a:sym typeface="Lexend"/>
              </a:rPr>
              <a:t>Renewal Program (TI 2.0)</a:t>
            </a:r>
            <a:endParaRPr sz="1800" i="0" u="none" strike="noStrike" cap="none">
              <a:solidFill>
                <a:srgbClr val="000000"/>
              </a:solidFill>
              <a:latin typeface="Lexend"/>
              <a:ea typeface="Lexend"/>
              <a:cs typeface="Lexend"/>
              <a:sym typeface="Lexend"/>
            </a:endParaRPr>
          </a:p>
        </p:txBody>
      </p:sp>
      <p:sp>
        <p:nvSpPr>
          <p:cNvPr id="3" name="Google Shape;489;p55">
            <a:extLst>
              <a:ext uri="{FF2B5EF4-FFF2-40B4-BE49-F238E27FC236}">
                <a16:creationId xmlns:a16="http://schemas.microsoft.com/office/drawing/2014/main" id="{F257ABA9-4D7E-79DE-70A3-33FA52B4480E}"/>
              </a:ext>
            </a:extLst>
          </p:cNvPr>
          <p:cNvSpPr txBox="1">
            <a:spLocks/>
          </p:cNvSpPr>
          <p:nvPr/>
        </p:nvSpPr>
        <p:spPr>
          <a:xfrm>
            <a:off x="4812139" y="1598457"/>
            <a:ext cx="3868566" cy="3419856"/>
          </a:xfrm>
          <a:prstGeom prst="rect">
            <a:avLst/>
          </a:prstGeom>
          <a:noFill/>
          <a:ln>
            <a:noFill/>
          </a:ln>
        </p:spPr>
        <p:txBody>
          <a:bodyPr spcFirstLastPara="1" vert="horz" wrap="square" lIns="91425" tIns="45700" rIns="91425" bIns="45700" rtlCol="0" anchor="t" anchorCtr="0">
            <a:noAutofit/>
          </a:bodyPr>
          <a:lstStyle>
            <a:lvl1pPr marL="285750" indent="-285750" algn="l" defTabSz="914400" rtl="0" eaLnBrk="1" latinLnBrk="0" hangingPunct="1">
              <a:lnSpc>
                <a:spcPct val="110000"/>
              </a:lnSpc>
              <a:spcBef>
                <a:spcPts val="0"/>
              </a:spcBef>
              <a:spcAft>
                <a:spcPts val="900"/>
              </a:spcAft>
              <a:buClr>
                <a:schemeClr val="accent4"/>
              </a:buClr>
              <a:buSzPct val="115000"/>
              <a:buFont typeface="Times New Roman" panose="02020603050405020304" pitchFamily="18" charset="0"/>
              <a:buChar char="●"/>
              <a:defRPr sz="1800" kern="1200">
                <a:solidFill>
                  <a:srgbClr val="414042"/>
                </a:solidFill>
                <a:latin typeface="Lexend" pitchFamily="2" charset="0"/>
                <a:ea typeface="+mn-ea"/>
                <a:cs typeface="+mn-cs"/>
              </a:defRPr>
            </a:lvl1pPr>
            <a:lvl2pPr marL="6858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700" kern="1200">
                <a:solidFill>
                  <a:srgbClr val="414042"/>
                </a:solidFill>
                <a:latin typeface="Lexend" pitchFamily="2" charset="0"/>
                <a:ea typeface="+mn-ea"/>
                <a:cs typeface="+mn-cs"/>
              </a:defRPr>
            </a:lvl2pPr>
            <a:lvl3pPr marL="1143000" indent="-228600" algn="l" defTabSz="914400" rtl="0" eaLnBrk="1" latinLnBrk="0" hangingPunct="1">
              <a:lnSpc>
                <a:spcPct val="110000"/>
              </a:lnSpc>
              <a:spcBef>
                <a:spcPts val="0"/>
              </a:spcBef>
              <a:spcAft>
                <a:spcPts val="900"/>
              </a:spcAft>
              <a:buClr>
                <a:schemeClr val="accent6"/>
              </a:buClr>
              <a:buFont typeface="Wingdings" panose="05000000000000000000" pitchFamily="2" charset="2"/>
              <a:buChar char="§"/>
              <a:defRPr sz="1600" kern="1200">
                <a:solidFill>
                  <a:srgbClr val="414042"/>
                </a:solidFill>
                <a:latin typeface="Lexend" pitchFamily="2" charset="0"/>
                <a:ea typeface="+mn-ea"/>
                <a:cs typeface="+mn-cs"/>
              </a:defRPr>
            </a:lvl3pPr>
            <a:lvl4pPr marL="1600200" indent="-228600" algn="l" defTabSz="914400" rtl="0" eaLnBrk="1" latinLnBrk="0" hangingPunct="1">
              <a:lnSpc>
                <a:spcPct val="110000"/>
              </a:lnSpc>
              <a:spcBef>
                <a:spcPts val="0"/>
              </a:spcBef>
              <a:spcAft>
                <a:spcPts val="900"/>
              </a:spcAft>
              <a:buClr>
                <a:schemeClr val="accent4"/>
              </a:buClr>
              <a:buFont typeface="Arial" panose="020B0604020202020204" pitchFamily="34" charset="0"/>
              <a:buChar char="•"/>
              <a:defRPr sz="1500" kern="1200">
                <a:solidFill>
                  <a:srgbClr val="414042"/>
                </a:solidFill>
                <a:latin typeface="Lexend" pitchFamily="2" charset="0"/>
                <a:ea typeface="+mn-ea"/>
                <a:cs typeface="+mn-cs"/>
              </a:defRPr>
            </a:lvl4pPr>
            <a:lvl5pPr marL="2057400" indent="-228600" algn="l" defTabSz="914400" rtl="0" eaLnBrk="1" latinLnBrk="0" hangingPunct="1">
              <a:lnSpc>
                <a:spcPct val="110000"/>
              </a:lnSpc>
              <a:spcBef>
                <a:spcPts val="0"/>
              </a:spcBef>
              <a:spcAft>
                <a:spcPts val="900"/>
              </a:spcAft>
              <a:buClr>
                <a:schemeClr val="accent2"/>
              </a:buClr>
              <a:buFont typeface="Courier New" panose="02070309020205020404" pitchFamily="49" charset="0"/>
              <a:buChar char="o"/>
              <a:defRPr sz="1400" kern="1200">
                <a:solidFill>
                  <a:srgbClr val="414042"/>
                </a:solidFill>
                <a:latin typeface="Lexen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17500">
              <a:lnSpc>
                <a:spcPct val="100000"/>
              </a:lnSpc>
              <a:spcBef>
                <a:spcPts val="200"/>
              </a:spcBef>
              <a:spcAft>
                <a:spcPts val="0"/>
              </a:spcAft>
              <a:buSzPts val="1400"/>
              <a:buFont typeface="Times New Roman" panose="02020603050405020304" pitchFamily="18" charset="0"/>
              <a:buChar char="•"/>
            </a:pPr>
            <a:r>
              <a:rPr lang="en-US" sz="1400">
                <a:latin typeface="Lexend"/>
              </a:rPr>
              <a:t>10/2022 - 9/2027</a:t>
            </a:r>
          </a:p>
          <a:p>
            <a:pPr marL="457200" indent="-317500">
              <a:lnSpc>
                <a:spcPct val="100000"/>
              </a:lnSpc>
              <a:spcBef>
                <a:spcPts val="1000"/>
              </a:spcBef>
              <a:spcAft>
                <a:spcPts val="0"/>
              </a:spcAft>
              <a:buSzPts val="1400"/>
              <a:buFont typeface="Times New Roman" panose="02020603050405020304" pitchFamily="18" charset="0"/>
              <a:buChar char="•"/>
            </a:pPr>
            <a:r>
              <a:rPr lang="en-US" sz="1400">
                <a:latin typeface="Lexend"/>
              </a:rPr>
              <a:t>5 Years, $250m.</a:t>
            </a:r>
          </a:p>
          <a:p>
            <a:pPr marL="457200" indent="-317500">
              <a:lnSpc>
                <a:spcPct val="100000"/>
              </a:lnSpc>
              <a:spcBef>
                <a:spcPts val="1000"/>
              </a:spcBef>
              <a:spcAft>
                <a:spcPts val="0"/>
              </a:spcAft>
              <a:buSzPts val="1400"/>
              <a:buFont typeface="Times New Roman" panose="02020603050405020304" pitchFamily="18" charset="0"/>
              <a:buChar char="•"/>
            </a:pPr>
            <a:r>
              <a:rPr lang="en-US" sz="1400">
                <a:latin typeface="Lexend"/>
              </a:rPr>
              <a:t>Reduce fragmentation BH, PCP, </a:t>
            </a:r>
            <a:r>
              <a:rPr lang="en-US" sz="1400">
                <a:solidFill>
                  <a:schemeClr val="accent4"/>
                </a:solidFill>
                <a:latin typeface="Lexend"/>
              </a:rPr>
              <a:t>and Nonmedical Drivers of Health (NMDOH)</a:t>
            </a:r>
          </a:p>
          <a:p>
            <a:pPr marL="457200" indent="-317500">
              <a:lnSpc>
                <a:spcPct val="100000"/>
              </a:lnSpc>
              <a:spcBef>
                <a:spcPts val="1000"/>
              </a:spcBef>
              <a:spcAft>
                <a:spcPts val="0"/>
              </a:spcAft>
              <a:buSzPts val="1400"/>
              <a:buFont typeface="Times New Roman" panose="02020603050405020304" pitchFamily="18" charset="0"/>
              <a:buChar char="•"/>
            </a:pPr>
            <a:r>
              <a:rPr lang="en-US" sz="1400">
                <a:latin typeface="Lexend"/>
              </a:rPr>
              <a:t>Increase provider coordination </a:t>
            </a:r>
            <a:r>
              <a:rPr lang="en-US" sz="1400">
                <a:solidFill>
                  <a:schemeClr val="accent4"/>
                </a:solidFill>
                <a:latin typeface="Lexend"/>
              </a:rPr>
              <a:t>with community partners</a:t>
            </a:r>
            <a:endParaRPr lang="en-US" sz="1400">
              <a:solidFill>
                <a:schemeClr val="accent4"/>
              </a:solidFill>
            </a:endParaRPr>
          </a:p>
          <a:p>
            <a:pPr marL="457200" indent="-317500">
              <a:lnSpc>
                <a:spcPct val="100000"/>
              </a:lnSpc>
              <a:spcBef>
                <a:spcPts val="1000"/>
              </a:spcBef>
              <a:spcAft>
                <a:spcPts val="0"/>
              </a:spcAft>
              <a:buSzPts val="1400"/>
              <a:buFont typeface="Times New Roman" panose="02020603050405020304" pitchFamily="18" charset="0"/>
              <a:buChar char="•"/>
            </a:pPr>
            <a:r>
              <a:rPr lang="en-US" sz="1400">
                <a:latin typeface="Lexend"/>
              </a:rPr>
              <a:t>Population Health: Identify and address </a:t>
            </a:r>
            <a:r>
              <a:rPr lang="en-US" sz="1400">
                <a:solidFill>
                  <a:schemeClr val="accent4"/>
                </a:solidFill>
                <a:latin typeface="Lexend"/>
              </a:rPr>
              <a:t>disparate health outcomes</a:t>
            </a:r>
          </a:p>
          <a:p>
            <a:pPr marL="457200" indent="-317500">
              <a:lnSpc>
                <a:spcPct val="100000"/>
              </a:lnSpc>
              <a:spcBef>
                <a:spcPts val="1000"/>
              </a:spcBef>
              <a:spcAft>
                <a:spcPts val="0"/>
              </a:spcAft>
              <a:buSzPts val="1400"/>
              <a:buFont typeface="Times New Roman" panose="02020603050405020304" pitchFamily="18" charset="0"/>
              <a:buChar char="•"/>
            </a:pPr>
            <a:r>
              <a:rPr lang="en-US" sz="1400">
                <a:latin typeface="Lexend"/>
              </a:rPr>
              <a:t>Support providers and system throughout </a:t>
            </a:r>
            <a:r>
              <a:rPr lang="en-US" sz="1400">
                <a:solidFill>
                  <a:schemeClr val="accent4"/>
                </a:solidFill>
                <a:latin typeface="Lexend"/>
              </a:rPr>
              <a:t>CLRS implementation</a:t>
            </a:r>
          </a:p>
        </p:txBody>
      </p:sp>
    </p:spTree>
    <p:extLst>
      <p:ext uri="{BB962C8B-B14F-4D97-AF65-F5344CB8AC3E}">
        <p14:creationId xmlns:p14="http://schemas.microsoft.com/office/powerpoint/2010/main" val="2438905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E076BF86-F9C6-D5E9-2A96-8615E786A92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0C2360-C581-4537-7E77-F7E97CE23DDE}"/>
              </a:ext>
            </a:extLst>
          </p:cNvPr>
          <p:cNvSpPr>
            <a:spLocks noGrp="1"/>
          </p:cNvSpPr>
          <p:nvPr>
            <p:ph type="title"/>
          </p:nvPr>
        </p:nvSpPr>
        <p:spPr/>
        <p:txBody>
          <a:bodyPr/>
          <a:lstStyle/>
          <a:p>
            <a:r>
              <a:rPr lang="en-US">
                <a:solidFill>
                  <a:srgbClr val="005528"/>
                </a:solidFill>
                <a:latin typeface="Lexend"/>
              </a:rPr>
              <a:t>Targeted</a:t>
            </a:r>
            <a:r>
              <a:rPr lang="en-US">
                <a:latin typeface="Lexend"/>
              </a:rPr>
              <a:t> Investments (TI 2.0)</a:t>
            </a:r>
            <a:endParaRPr lang="en-US"/>
          </a:p>
        </p:txBody>
      </p:sp>
      <p:sp>
        <p:nvSpPr>
          <p:cNvPr id="7" name="Content Placeholder 6">
            <a:extLst>
              <a:ext uri="{FF2B5EF4-FFF2-40B4-BE49-F238E27FC236}">
                <a16:creationId xmlns:a16="http://schemas.microsoft.com/office/drawing/2014/main" id="{72675265-425E-BDD9-2EA1-52DD7876F74C}"/>
              </a:ext>
            </a:extLst>
          </p:cNvPr>
          <p:cNvSpPr>
            <a:spLocks noGrp="1"/>
          </p:cNvSpPr>
          <p:nvPr>
            <p:ph idx="1"/>
          </p:nvPr>
        </p:nvSpPr>
        <p:spPr/>
        <p:txBody>
          <a:bodyPr vert="horz" lIns="91440" tIns="45720" rIns="91440" bIns="45720" rtlCol="0" anchor="t">
            <a:noAutofit/>
          </a:bodyPr>
          <a:lstStyle/>
          <a:p>
            <a:pPr>
              <a:lnSpc>
                <a:spcPct val="114999"/>
              </a:lnSpc>
              <a:spcBef>
                <a:spcPts val="800"/>
              </a:spcBef>
              <a:spcAft>
                <a:spcPts val="0"/>
              </a:spcAft>
              <a:buClr>
                <a:srgbClr val="005528"/>
              </a:buClr>
              <a:buSzPct val="114999"/>
              <a:buFont typeface="Times New Roman,Serif"/>
              <a:buChar char="●"/>
            </a:pPr>
            <a:r>
              <a:rPr lang="en-US">
                <a:latin typeface="Lexend"/>
              </a:rPr>
              <a:t>In April 2025, CMS issued a letter to all states indicating they would be discontinuing the use of the DSHP funding mechanism.</a:t>
            </a:r>
          </a:p>
          <a:p>
            <a:pPr>
              <a:lnSpc>
                <a:spcPct val="114999"/>
              </a:lnSpc>
              <a:spcBef>
                <a:spcPts val="800"/>
              </a:spcBef>
              <a:spcAft>
                <a:spcPts val="0"/>
              </a:spcAft>
              <a:buClr>
                <a:srgbClr val="005528"/>
              </a:buClr>
              <a:buSzPct val="114999"/>
              <a:buFont typeface="Times New Roman,Serif"/>
              <a:buChar char="●"/>
            </a:pPr>
            <a:r>
              <a:rPr lang="en-US">
                <a:latin typeface="Lexend"/>
              </a:rPr>
              <a:t>DSHP is the primary fund source for the TI 2.0 program, currently covering roughly 90% of the state share cost of the program. </a:t>
            </a:r>
          </a:p>
          <a:p>
            <a:pPr>
              <a:lnSpc>
                <a:spcPct val="114999"/>
              </a:lnSpc>
              <a:spcBef>
                <a:spcPts val="800"/>
              </a:spcBef>
              <a:spcAft>
                <a:spcPts val="0"/>
              </a:spcAft>
              <a:buClr>
                <a:srgbClr val="005528"/>
              </a:buClr>
              <a:buSzPct val="114999"/>
              <a:buFont typeface="Times New Roman,Serif"/>
              <a:buChar char="●"/>
            </a:pPr>
            <a:r>
              <a:rPr lang="en-US">
                <a:latin typeface="Lexend"/>
              </a:rPr>
              <a:t>Due to this DSHP mechanism no longer being available, AHCCCS will be proposing to sunset TI 2.0 at the conclusion of the Demonstration.</a:t>
            </a:r>
          </a:p>
          <a:p>
            <a:pPr>
              <a:lnSpc>
                <a:spcPct val="114999"/>
              </a:lnSpc>
              <a:spcBef>
                <a:spcPts val="800"/>
              </a:spcBef>
              <a:spcAft>
                <a:spcPts val="0"/>
              </a:spcAft>
              <a:buClr>
                <a:srgbClr val="005528"/>
              </a:buClr>
              <a:buSzPct val="114999"/>
              <a:buFont typeface="Times New Roman,Serif"/>
              <a:buChar char="●"/>
            </a:pPr>
            <a:r>
              <a:rPr lang="en-US">
                <a:latin typeface="Lexend"/>
              </a:rPr>
              <a:t>The TI 2.0 program will run to its completion, however, AHCCCS will not be requesting a renewal of the demonstration.</a:t>
            </a:r>
          </a:p>
          <a:p>
            <a:pPr>
              <a:lnSpc>
                <a:spcPct val="114999"/>
              </a:lnSpc>
              <a:spcBef>
                <a:spcPts val="800"/>
              </a:spcBef>
              <a:spcAft>
                <a:spcPts val="0"/>
              </a:spcAft>
              <a:buClr>
                <a:srgbClr val="005528"/>
              </a:buClr>
              <a:buSzPct val="114999"/>
              <a:buFont typeface="Times New Roman,Serif"/>
              <a:buChar char="●"/>
            </a:pPr>
            <a:r>
              <a:rPr lang="en-US">
                <a:latin typeface="Lexend"/>
              </a:rPr>
              <a:t>The State will collaborate with CMS to ensure transparency, minimize disruption, and support a smooth transition for all affected stakeholders.</a:t>
            </a:r>
            <a:endParaRPr lang="en-US">
              <a:solidFill>
                <a:srgbClr val="000000"/>
              </a:solidFill>
              <a:latin typeface="Lexend"/>
            </a:endParaRPr>
          </a:p>
          <a:p>
            <a:pPr>
              <a:buClr>
                <a:srgbClr val="369992"/>
              </a:buClr>
              <a:buSzPct val="114999"/>
            </a:pPr>
            <a:endParaRPr lang="en-US" sz="1600"/>
          </a:p>
          <a:p>
            <a:pPr>
              <a:spcAft>
                <a:spcPts val="300"/>
              </a:spcAft>
              <a:buClr>
                <a:srgbClr val="369992"/>
              </a:buClr>
              <a:buSzPct val="114999"/>
            </a:pPr>
            <a:endParaRPr lang="en-US" sz="1600"/>
          </a:p>
          <a:p>
            <a:pPr>
              <a:spcAft>
                <a:spcPts val="300"/>
              </a:spcAft>
              <a:buClr>
                <a:srgbClr val="369992"/>
              </a:buClr>
              <a:buSzPct val="114999"/>
            </a:pPr>
            <a:endParaRPr lang="en-US" sz="1600"/>
          </a:p>
          <a:p>
            <a:pPr marL="400050">
              <a:spcAft>
                <a:spcPts val="600"/>
              </a:spcAft>
              <a:buClr>
                <a:srgbClr val="369992"/>
              </a:buClr>
              <a:buSzPct val="114999"/>
            </a:pPr>
            <a:endParaRPr lang="en-US" sz="1600"/>
          </a:p>
          <a:p>
            <a:pPr>
              <a:spcAft>
                <a:spcPts val="600"/>
              </a:spcAft>
              <a:buClr>
                <a:srgbClr val="369992"/>
              </a:buClr>
            </a:pPr>
            <a:endParaRPr lang="en-US" sz="1600"/>
          </a:p>
        </p:txBody>
      </p:sp>
    </p:spTree>
    <p:extLst>
      <p:ext uri="{BB962C8B-B14F-4D97-AF65-F5344CB8AC3E}">
        <p14:creationId xmlns:p14="http://schemas.microsoft.com/office/powerpoint/2010/main" val="3021807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4EABC-0D56-8230-D067-19A9DB392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A39B7B-BCC2-2A6E-4EFF-0F2EBBB78C13}"/>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12729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90"/>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t>Next Steps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91"/>
          <p:cNvSpPr txBox="1">
            <a:spLocks noGrp="1"/>
          </p:cNvSpPr>
          <p:nvPr>
            <p:ph type="title"/>
          </p:nvPr>
        </p:nvSpPr>
        <p:spPr>
          <a:xfrm>
            <a:off x="310896" y="137160"/>
            <a:ext cx="8522208" cy="868680"/>
          </a:xfrm>
        </p:spPr>
        <p:txBody>
          <a:bodyPr spcFirstLastPara="1" wrap="square" lIns="91425" tIns="91425" rIns="91425" bIns="91425" anchor="b" anchorCtr="0">
            <a:noAutofit/>
          </a:bodyPr>
          <a:lstStyle/>
          <a:p>
            <a:pPr lvl="0"/>
            <a:r>
              <a:rPr lang="en-US"/>
              <a:t>Next Steps</a:t>
            </a:r>
          </a:p>
        </p:txBody>
      </p:sp>
      <p:sp>
        <p:nvSpPr>
          <p:cNvPr id="721" name="Google Shape;721;p91"/>
          <p:cNvSpPr txBox="1">
            <a:spLocks noGrp="1"/>
          </p:cNvSpPr>
          <p:nvPr>
            <p:ph idx="1"/>
          </p:nvPr>
        </p:nvSpPr>
        <p:spPr>
          <a:xfrm>
            <a:off x="310896" y="1152144"/>
            <a:ext cx="8522208" cy="3419856"/>
          </a:xfrm>
        </p:spPr>
        <p:txBody>
          <a:bodyPr spcFirstLastPara="1" wrap="square" lIns="91425" tIns="91425" rIns="91425" bIns="91425" anchor="t" anchorCtr="0">
            <a:noAutofit/>
          </a:bodyPr>
          <a:lstStyle/>
          <a:p>
            <a:r>
              <a:rPr lang="en-US">
                <a:latin typeface="Lexend"/>
              </a:rPr>
              <a:t>AHCCCS will hold an additional public forum on August 7th, 2026, at 1:00 pm.</a:t>
            </a:r>
          </a:p>
          <a:p>
            <a:r>
              <a:rPr lang="en-US">
                <a:latin typeface="Lexend"/>
              </a:rPr>
              <a:t>To ensure your feedback can be considered prior to submission to CMS, AHCCCS is requesting all comment be submitted by </a:t>
            </a:r>
            <a:r>
              <a:rPr lang="en-US" b="1">
                <a:latin typeface="Lexend"/>
              </a:rPr>
              <a:t>September 6, 2026</a:t>
            </a:r>
            <a:r>
              <a:rPr lang="en-US">
                <a:latin typeface="Lexend"/>
              </a:rPr>
              <a:t>. </a:t>
            </a:r>
          </a:p>
          <a:p>
            <a:r>
              <a:rPr lang="en-US">
                <a:latin typeface="Lexend"/>
              </a:rPr>
              <a:t>Written feedback may be submitted to AHCCCS to </a:t>
            </a:r>
            <a:r>
              <a:rPr lang="en-US">
                <a:solidFill>
                  <a:schemeClr val="accent1"/>
                </a:solidFill>
                <a:latin typeface="Lexend"/>
                <a:hlinkClick r:id="rId3">
                  <a:extLst>
                    <a:ext uri="{A12FA001-AC4F-418D-AE19-62706E023703}">
                      <ahyp:hlinkClr xmlns:ahyp="http://schemas.microsoft.com/office/drawing/2018/hyperlinkcolor" val="tx"/>
                    </a:ext>
                  </a:extLst>
                </a:hlinkClick>
              </a:rPr>
              <a:t>waiverpublicinput@azahcccs.gov</a:t>
            </a:r>
          </a:p>
          <a:p>
            <a:r>
              <a:rPr lang="en-US">
                <a:latin typeface="Lexend"/>
              </a:rPr>
              <a:t>To view the full waiver proposal, written feedback instructions, and future forum call in information, please visit the </a:t>
            </a:r>
            <a:r>
              <a:rPr lang="en-US">
                <a:latin typeface="Lexend"/>
                <a:hlinkClick r:id="rId4"/>
              </a:rPr>
              <a:t>AHCCCS Waiver Renewal webpage</a:t>
            </a:r>
            <a:r>
              <a:rPr lang="en-US">
                <a:latin typeface="Lexend"/>
              </a:rPr>
              <a:t>.  </a:t>
            </a:r>
          </a:p>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DB55-B6DF-DB17-B2AC-95972DE3458B}"/>
              </a:ext>
            </a:extLst>
          </p:cNvPr>
          <p:cNvSpPr>
            <a:spLocks noGrp="1"/>
          </p:cNvSpPr>
          <p:nvPr>
            <p:ph type="title"/>
          </p:nvPr>
        </p:nvSpPr>
        <p:spPr/>
        <p:txBody>
          <a:bodyPr/>
          <a:lstStyle/>
          <a:p>
            <a:r>
              <a:rPr lang="en-US" sz="3600">
                <a:latin typeface="Lexend"/>
              </a:rPr>
              <a:t>Have a Great Day!</a:t>
            </a:r>
            <a:endParaRPr lang="en-US" sz="3600"/>
          </a:p>
        </p:txBody>
      </p:sp>
      <p:sp>
        <p:nvSpPr>
          <p:cNvPr id="3" name="Title 2">
            <a:extLst>
              <a:ext uri="{FF2B5EF4-FFF2-40B4-BE49-F238E27FC236}">
                <a16:creationId xmlns:a16="http://schemas.microsoft.com/office/drawing/2014/main" id="{83CFE9A5-B7DF-50FC-5B75-E36014F2B7A7}"/>
              </a:ext>
            </a:extLst>
          </p:cNvPr>
          <p:cNvSpPr>
            <a:spLocks noGrp="1"/>
          </p:cNvSpPr>
          <p:nvPr>
            <p:ph type="title" idx="2"/>
          </p:nvPr>
        </p:nvSpPr>
        <p:spPr/>
        <p:txBody>
          <a:bodyPr/>
          <a:lstStyle/>
          <a:p>
            <a:r>
              <a:rPr lang="en-US" sz="6000"/>
              <a:t>Thank You!</a:t>
            </a:r>
          </a:p>
        </p:txBody>
      </p:sp>
    </p:spTree>
    <p:extLst>
      <p:ext uri="{BB962C8B-B14F-4D97-AF65-F5344CB8AC3E}">
        <p14:creationId xmlns:p14="http://schemas.microsoft.com/office/powerpoint/2010/main" val="3719030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6" name="Google Shape;466;p52"/>
          <p:cNvSpPr txBox="1">
            <a:spLocks noGrp="1"/>
          </p:cNvSpPr>
          <p:nvPr>
            <p:ph type="title"/>
          </p:nvPr>
        </p:nvSpPr>
        <p:spPr>
          <a:prstGeom prst="rect">
            <a:avLst/>
          </a:prstGeom>
        </p:spPr>
        <p:txBody>
          <a:bodyPr spcFirstLastPara="1" wrap="square" lIns="91425" tIns="91425" rIns="91425" bIns="91425" anchor="b" anchorCtr="0">
            <a:noAutofit/>
          </a:bodyPr>
          <a:lstStyle/>
          <a:p>
            <a:pPr>
              <a:spcBef>
                <a:spcPts val="0"/>
              </a:spcBef>
            </a:pPr>
            <a:r>
              <a:rPr lang="en-US">
                <a:latin typeface="Lexend"/>
              </a:rPr>
              <a:t>Current 1115 Waiver</a:t>
            </a:r>
          </a:p>
        </p:txBody>
      </p:sp>
      <p:sp>
        <p:nvSpPr>
          <p:cNvPr id="465" name="Google Shape;465;p52"/>
          <p:cNvSpPr txBox="1">
            <a:spLocks noGrp="1"/>
          </p:cNvSpPr>
          <p:nvPr>
            <p:ph idx="1"/>
          </p:nvPr>
        </p:nvSpPr>
        <p:spPr>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US" sz="1600"/>
              <a:t>On October 14, 2022, CMS approved Arizona’s request for a five-year extension of its 1115 Demonstration Waiver.</a:t>
            </a:r>
            <a:endParaRPr sz="1600"/>
          </a:p>
          <a:p>
            <a:pPr marL="914400" lvl="1" indent="-323850">
              <a:spcBef>
                <a:spcPts val="500"/>
              </a:spcBef>
              <a:spcAft>
                <a:spcPts val="0"/>
              </a:spcAft>
              <a:buSzPts val="1500"/>
              <a:buChar char="○"/>
            </a:pPr>
            <a:r>
              <a:rPr lang="en-US" sz="1500">
                <a:latin typeface="Lexend"/>
              </a:rPr>
              <a:t>Valid from October 14, 2022, through </a:t>
            </a:r>
            <a:r>
              <a:rPr lang="en-US" sz="1500" b="1">
                <a:latin typeface="Lexend"/>
              </a:rPr>
              <a:t>September 30, 2027.</a:t>
            </a:r>
          </a:p>
          <a:p>
            <a:pPr marL="457200" lvl="0" indent="-330200" algn="l" rtl="0">
              <a:spcBef>
                <a:spcPts val="500"/>
              </a:spcBef>
              <a:spcAft>
                <a:spcPts val="0"/>
              </a:spcAft>
              <a:buSzPts val="1600"/>
              <a:buChar char="●"/>
            </a:pPr>
            <a:r>
              <a:rPr lang="en-US" sz="1600"/>
              <a:t>Continues:</a:t>
            </a:r>
            <a:endParaRPr sz="1600"/>
          </a:p>
          <a:p>
            <a:pPr marL="914400" lvl="1" indent="-323850" algn="l" rtl="0">
              <a:spcBef>
                <a:spcPts val="500"/>
              </a:spcBef>
              <a:spcAft>
                <a:spcPts val="0"/>
              </a:spcAft>
              <a:buSzPts val="1500"/>
              <a:buChar char="○"/>
            </a:pPr>
            <a:r>
              <a:rPr lang="en-US" sz="1500"/>
              <a:t>Managed Care</a:t>
            </a:r>
            <a:endParaRPr sz="1500"/>
          </a:p>
          <a:p>
            <a:pPr marL="1371600" lvl="2" indent="-317500" algn="l" rtl="0">
              <a:spcBef>
                <a:spcPts val="500"/>
              </a:spcBef>
              <a:spcAft>
                <a:spcPts val="0"/>
              </a:spcAft>
              <a:buSzPts val="1400"/>
              <a:buChar char="■"/>
            </a:pPr>
            <a:r>
              <a:rPr lang="en-US" sz="1400"/>
              <a:t>ACC</a:t>
            </a:r>
            <a:endParaRPr sz="1400"/>
          </a:p>
          <a:p>
            <a:pPr marL="1371600" lvl="2" indent="-317500" algn="l" rtl="0">
              <a:spcBef>
                <a:spcPts val="500"/>
              </a:spcBef>
              <a:spcAft>
                <a:spcPts val="0"/>
              </a:spcAft>
              <a:buSzPts val="1400"/>
              <a:buChar char="■"/>
            </a:pPr>
            <a:r>
              <a:rPr lang="en-US" sz="1400"/>
              <a:t>ALTCS</a:t>
            </a:r>
            <a:endParaRPr sz="1400"/>
          </a:p>
          <a:p>
            <a:pPr marL="1371600" lvl="2" indent="-317500" algn="l" rtl="0">
              <a:spcBef>
                <a:spcPts val="500"/>
              </a:spcBef>
              <a:spcAft>
                <a:spcPts val="0"/>
              </a:spcAft>
              <a:buSzPts val="1400"/>
              <a:buChar char="■"/>
            </a:pPr>
            <a:r>
              <a:rPr lang="en-US" sz="1400"/>
              <a:t>DCS CHP</a:t>
            </a:r>
            <a:endParaRPr sz="1400"/>
          </a:p>
          <a:p>
            <a:pPr marL="1371600" lvl="2" indent="-317500" algn="l" rtl="0">
              <a:spcBef>
                <a:spcPts val="500"/>
              </a:spcBef>
              <a:spcAft>
                <a:spcPts val="500"/>
              </a:spcAft>
              <a:buSzPts val="1400"/>
              <a:buChar char="■"/>
            </a:pPr>
            <a:r>
              <a:rPr lang="en-US" sz="1400">
                <a:latin typeface="Lexend"/>
              </a:rPr>
              <a:t>ACC-RBHA</a:t>
            </a:r>
          </a:p>
          <a:p>
            <a:pPr marL="914400" lvl="1" indent="-323850">
              <a:spcBef>
                <a:spcPts val="500"/>
              </a:spcBef>
              <a:spcAft>
                <a:spcPts val="0"/>
              </a:spcAft>
              <a:buClr>
                <a:srgbClr val="CC6C20"/>
              </a:buClr>
              <a:buSzPts val="1400"/>
              <a:buFont typeface="Courier New,monospace" panose="05000000000000000000" pitchFamily="2" charset="2"/>
              <a:buChar char="○"/>
            </a:pPr>
            <a:r>
              <a:rPr lang="en-US" sz="1500">
                <a:latin typeface="Lexend"/>
              </a:rPr>
              <a:t>HCBS</a:t>
            </a:r>
          </a:p>
          <a:p>
            <a:pPr marL="914400" lvl="1" indent="-323850">
              <a:spcBef>
                <a:spcPts val="500"/>
              </a:spcBef>
              <a:spcAft>
                <a:spcPts val="0"/>
              </a:spcAft>
              <a:buClr>
                <a:srgbClr val="CC6C20"/>
              </a:buClr>
              <a:buSzPts val="1400"/>
              <a:buFont typeface="Courier New,monospace" panose="05000000000000000000" pitchFamily="2" charset="2"/>
              <a:buChar char="○"/>
            </a:pPr>
            <a:r>
              <a:rPr lang="en-US" sz="1500">
                <a:latin typeface="Lexend"/>
              </a:rPr>
              <a:t>And many more programs</a:t>
            </a:r>
            <a:endParaRPr lang="en-US" sz="1500"/>
          </a:p>
        </p:txBody>
      </p:sp>
      <p:pic>
        <p:nvPicPr>
          <p:cNvPr id="467" name="Google Shape;467;p52"/>
          <p:cNvPicPr preferRelativeResize="0"/>
          <p:nvPr/>
        </p:nvPicPr>
        <p:blipFill rotWithShape="1">
          <a:blip r:embed="rId3">
            <a:alphaModFix/>
          </a:blip>
          <a:srcRect l="14027" t="15008" r="17145" b="13660"/>
          <a:stretch/>
        </p:blipFill>
        <p:spPr>
          <a:xfrm>
            <a:off x="4399175" y="2104049"/>
            <a:ext cx="4563651" cy="2789879"/>
          </a:xfrm>
          <a:prstGeom prst="rect">
            <a:avLst/>
          </a:prstGeom>
          <a:noFill/>
          <a:ln>
            <a:noFill/>
          </a:ln>
        </p:spPr>
      </p:pic>
    </p:spTree>
    <p:extLst>
      <p:ext uri="{BB962C8B-B14F-4D97-AF65-F5344CB8AC3E}">
        <p14:creationId xmlns:p14="http://schemas.microsoft.com/office/powerpoint/2010/main" val="410689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6" name="Google Shape;406;p56"/>
          <p:cNvSpPr txBox="1">
            <a:spLocks noGrp="1"/>
          </p:cNvSpPr>
          <p:nvPr>
            <p:ph type="title"/>
          </p:nvPr>
        </p:nvSpPr>
        <p:spPr>
          <a:xfrm>
            <a:off x="300814" y="-2096"/>
            <a:ext cx="8520600" cy="868800"/>
          </a:xfrm>
          <a:prstGeom prst="rect">
            <a:avLst/>
          </a:prstGeom>
        </p:spPr>
        <p:txBody>
          <a:bodyPr spcFirstLastPara="1" wrap="square" lIns="91425" tIns="91425" rIns="91425" bIns="91425" anchor="b" anchorCtr="0">
            <a:noAutofit/>
          </a:bodyPr>
          <a:lstStyle/>
          <a:p>
            <a:pPr>
              <a:spcBef>
                <a:spcPts val="0"/>
              </a:spcBef>
            </a:pPr>
            <a:r>
              <a:rPr lang="en-US">
                <a:latin typeface="Lexend"/>
              </a:rPr>
              <a:t>Current 1115 Waiver and Renewal</a:t>
            </a:r>
            <a:endParaRPr>
              <a:latin typeface="Lexend"/>
            </a:endParaRPr>
          </a:p>
        </p:txBody>
      </p:sp>
      <p:sp>
        <p:nvSpPr>
          <p:cNvPr id="405" name="Google Shape;405;p56"/>
          <p:cNvSpPr txBox="1">
            <a:spLocks noGrp="1"/>
          </p:cNvSpPr>
          <p:nvPr>
            <p:ph idx="1"/>
          </p:nvPr>
        </p:nvSpPr>
        <p:spPr>
          <a:xfrm>
            <a:off x="301886" y="826149"/>
            <a:ext cx="8531485" cy="423827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US">
                <a:latin typeface="Lexend"/>
              </a:rPr>
              <a:t>In addition to continuing many longstanding programs, AHCCCS also received approval on a variety of new programs:</a:t>
            </a:r>
            <a:endParaRPr>
              <a:latin typeface="Lexend"/>
            </a:endParaRPr>
          </a:p>
          <a:p>
            <a:pPr marL="914400" lvl="1" indent="-342900" algn="l" rtl="0">
              <a:spcBef>
                <a:spcPts val="0"/>
              </a:spcBef>
              <a:spcAft>
                <a:spcPts val="0"/>
              </a:spcAft>
              <a:buSzPts val="1800"/>
              <a:buChar char="○"/>
            </a:pPr>
            <a:r>
              <a:rPr lang="en-US" sz="1800">
                <a:latin typeface="Lexend"/>
              </a:rPr>
              <a:t>Targeted Investments (TI) 2.0, </a:t>
            </a:r>
            <a:endParaRPr sz="1800">
              <a:latin typeface="Lexend"/>
            </a:endParaRPr>
          </a:p>
          <a:p>
            <a:pPr marL="914400" lvl="1" indent="-342900">
              <a:spcAft>
                <a:spcPts val="0"/>
              </a:spcAft>
              <a:buSzPts val="1800"/>
              <a:buChar char="○"/>
            </a:pPr>
            <a:r>
              <a:rPr lang="en-US" sz="1800">
                <a:latin typeface="Lexend"/>
              </a:rPr>
              <a:t>Housing and Health Opportunities (H2O),</a:t>
            </a:r>
          </a:p>
          <a:p>
            <a:pPr marL="914400" lvl="1" indent="-342900" algn="l">
              <a:spcBef>
                <a:spcPts val="0"/>
              </a:spcBef>
              <a:spcAft>
                <a:spcPts val="0"/>
              </a:spcAft>
              <a:buSzPts val="1800"/>
              <a:buChar char="○"/>
            </a:pPr>
            <a:r>
              <a:rPr lang="en-US" sz="1800">
                <a:latin typeface="Lexend"/>
              </a:rPr>
              <a:t>KidsCare Eligibility Expansion, </a:t>
            </a:r>
            <a:endParaRPr sz="1800">
              <a:latin typeface="Lexend"/>
            </a:endParaRPr>
          </a:p>
          <a:p>
            <a:pPr marL="914400" lvl="1" indent="-342900" algn="l" rtl="0">
              <a:spcBef>
                <a:spcPts val="0"/>
              </a:spcBef>
              <a:spcAft>
                <a:spcPts val="0"/>
              </a:spcAft>
              <a:buSzPts val="1800"/>
              <a:buChar char="○"/>
            </a:pPr>
            <a:r>
              <a:rPr lang="en-US" sz="1800">
                <a:latin typeface="Lexend"/>
              </a:rPr>
              <a:t>Parents as Paid Caregivers,</a:t>
            </a:r>
            <a:endParaRPr sz="1800">
              <a:latin typeface="Lexend"/>
            </a:endParaRPr>
          </a:p>
          <a:p>
            <a:pPr marL="914400" lvl="1" indent="-342900">
              <a:spcAft>
                <a:spcPts val="0"/>
              </a:spcAft>
              <a:buSzPts val="1800"/>
              <a:buChar char="○"/>
            </a:pPr>
            <a:r>
              <a:rPr lang="en-US" sz="1800">
                <a:latin typeface="Lexend"/>
              </a:rPr>
              <a:t>Tribal Dental Benefit,</a:t>
            </a:r>
          </a:p>
          <a:p>
            <a:pPr marL="914400" lvl="1" indent="-342900">
              <a:spcAft>
                <a:spcPts val="0"/>
              </a:spcAft>
              <a:buSzPts val="1800"/>
              <a:buChar char="○"/>
            </a:pPr>
            <a:r>
              <a:rPr lang="en-US" sz="1800">
                <a:latin typeface="Lexend"/>
              </a:rPr>
              <a:t>Traditional Healing services, and</a:t>
            </a:r>
          </a:p>
          <a:p>
            <a:pPr marL="914400" lvl="1" indent="-342900" algn="l" rtl="0">
              <a:spcBef>
                <a:spcPts val="0"/>
              </a:spcBef>
              <a:spcAft>
                <a:spcPts val="600"/>
              </a:spcAft>
              <a:buSzPts val="1800"/>
              <a:buChar char="○"/>
            </a:pPr>
            <a:r>
              <a:rPr lang="en-US" sz="1800">
                <a:latin typeface="Lexend"/>
              </a:rPr>
              <a:t>Pre-release services.</a:t>
            </a:r>
          </a:p>
          <a:p>
            <a:pPr marL="457200" indent="-342900">
              <a:spcAft>
                <a:spcPts val="600"/>
              </a:spcAft>
              <a:buClr>
                <a:srgbClr val="8CB27B"/>
              </a:buClr>
              <a:buSzPts val="1800"/>
            </a:pPr>
            <a:r>
              <a:rPr lang="en-US">
                <a:latin typeface="Lexend"/>
              </a:rPr>
              <a:t>AHCCCS is now seeking to renew its 1115 Waiver Authority for many of these programs. </a:t>
            </a:r>
          </a:p>
          <a:p>
            <a:pPr marL="457200" indent="-342900">
              <a:spcAft>
                <a:spcPts val="600"/>
              </a:spcAft>
              <a:buClr>
                <a:srgbClr val="8CB27B"/>
              </a:buClr>
              <a:buSzPts val="1800"/>
            </a:pPr>
            <a:r>
              <a:rPr lang="en-US">
                <a:latin typeface="Lexend"/>
              </a:rPr>
              <a:t>AHCCCS must submit its waiver renewal application </a:t>
            </a:r>
            <a:r>
              <a:rPr lang="en-US" b="1">
                <a:latin typeface="Lexend"/>
              </a:rPr>
              <a:t>by September 30, 2026</a:t>
            </a:r>
            <a:endParaRPr lang="en-US" b="1"/>
          </a:p>
          <a:p>
            <a:pPr marL="457200" indent="-342900">
              <a:spcAft>
                <a:spcPts val="600"/>
              </a:spcAft>
              <a:buSzPts val="1800"/>
            </a:pPr>
            <a:endParaRPr lang="en-US"/>
          </a:p>
          <a:p>
            <a:pPr marL="457200" indent="-342900">
              <a:spcAft>
                <a:spcPts val="600"/>
              </a:spcAft>
              <a:buSzPts val="1800"/>
            </a:pPr>
            <a:endParaRPr lang="en-US"/>
          </a:p>
          <a:p>
            <a:pPr marL="0" indent="0">
              <a:spcBef>
                <a:spcPts val="800"/>
              </a:spcBef>
              <a:spcAft>
                <a:spcPts val="0"/>
              </a:spcAft>
              <a:buNone/>
            </a:pPr>
            <a:endParaRPr lang="en-US" sz="1500"/>
          </a:p>
          <a:p>
            <a:pPr marL="0" indent="0">
              <a:spcBef>
                <a:spcPts val="800"/>
              </a:spcBef>
              <a:spcAft>
                <a:spcPts val="0"/>
              </a:spcAft>
              <a:buNone/>
            </a:pPr>
            <a:endParaRPr lang="en-US" sz="1500"/>
          </a:p>
          <a:p>
            <a:pPr marL="0" indent="0">
              <a:spcBef>
                <a:spcPts val="800"/>
              </a:spcBef>
              <a:spcAft>
                <a:spcPts val="800"/>
              </a:spcAft>
              <a:buNone/>
            </a:pPr>
            <a:endParaRPr lang="en-US" sz="1500"/>
          </a:p>
        </p:txBody>
      </p:sp>
    </p:spTree>
    <p:extLst>
      <p:ext uri="{BB962C8B-B14F-4D97-AF65-F5344CB8AC3E}">
        <p14:creationId xmlns:p14="http://schemas.microsoft.com/office/powerpoint/2010/main" val="993723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BC23BE99-6ACC-3572-BFF7-D2910D346CEB}"/>
            </a:ext>
          </a:extLst>
        </p:cNvPr>
        <p:cNvGrpSpPr/>
        <p:nvPr/>
      </p:nvGrpSpPr>
      <p:grpSpPr>
        <a:xfrm>
          <a:off x="0" y="0"/>
          <a:ext cx="0" cy="0"/>
          <a:chOff x="0" y="0"/>
          <a:chExt cx="0" cy="0"/>
        </a:xfrm>
      </p:grpSpPr>
      <p:sp>
        <p:nvSpPr>
          <p:cNvPr id="406" name="Google Shape;406;p56">
            <a:extLst>
              <a:ext uri="{FF2B5EF4-FFF2-40B4-BE49-F238E27FC236}">
                <a16:creationId xmlns:a16="http://schemas.microsoft.com/office/drawing/2014/main" id="{B4355655-903F-9838-4368-8A898481E68D}"/>
              </a:ext>
            </a:extLst>
          </p:cNvPr>
          <p:cNvSpPr txBox="1">
            <a:spLocks noGrp="1"/>
          </p:cNvSpPr>
          <p:nvPr>
            <p:ph type="title"/>
          </p:nvPr>
        </p:nvSpPr>
        <p:spPr>
          <a:prstGeom prst="rect">
            <a:avLst/>
          </a:prstGeom>
        </p:spPr>
        <p:txBody>
          <a:bodyPr spcFirstLastPara="1" wrap="square" lIns="91425" tIns="91425" rIns="91425" bIns="91425" anchor="b" anchorCtr="0">
            <a:noAutofit/>
          </a:bodyPr>
          <a:lstStyle/>
          <a:p>
            <a:pPr>
              <a:spcBef>
                <a:spcPts val="0"/>
              </a:spcBef>
            </a:pPr>
            <a:r>
              <a:rPr lang="en-US">
                <a:latin typeface="Lexend"/>
              </a:rPr>
              <a:t>1115 Waiver Renewal </a:t>
            </a:r>
            <a:endParaRPr>
              <a:latin typeface="Lexend"/>
            </a:endParaRPr>
          </a:p>
        </p:txBody>
      </p:sp>
      <p:sp>
        <p:nvSpPr>
          <p:cNvPr id="405" name="Google Shape;405;p56">
            <a:extLst>
              <a:ext uri="{FF2B5EF4-FFF2-40B4-BE49-F238E27FC236}">
                <a16:creationId xmlns:a16="http://schemas.microsoft.com/office/drawing/2014/main" id="{FE74EA93-CED5-F1AB-402B-7C33981EA534}"/>
              </a:ext>
            </a:extLst>
          </p:cNvPr>
          <p:cNvSpPr txBox="1">
            <a:spLocks noGrp="1"/>
          </p:cNvSpPr>
          <p:nvPr>
            <p:ph idx="1"/>
          </p:nvPr>
        </p:nvSpPr>
        <p:spPr>
          <a:xfrm>
            <a:off x="310896" y="1010630"/>
            <a:ext cx="8522208" cy="3419856"/>
          </a:xfrm>
          <a:prstGeom prst="rect">
            <a:avLst/>
          </a:prstGeom>
        </p:spPr>
        <p:txBody>
          <a:bodyPr spcFirstLastPara="1" wrap="square" lIns="91425" tIns="91425" rIns="91425" bIns="91425" anchor="t" anchorCtr="0">
            <a:noAutofit/>
          </a:bodyPr>
          <a:lstStyle/>
          <a:p>
            <a:pPr>
              <a:lnSpc>
                <a:spcPct val="114999"/>
              </a:lnSpc>
              <a:spcAft>
                <a:spcPts val="600"/>
              </a:spcAft>
              <a:buSzPct val="114999"/>
              <a:buFont typeface="Arial" panose="02020603050405020304" pitchFamily="18" charset="0"/>
              <a:buChar char="•"/>
            </a:pPr>
            <a:r>
              <a:rPr lang="en-US">
                <a:latin typeface="Lexend"/>
              </a:rPr>
              <a:t>As a reminder, in May 2025, Arizona’s Legislature passed </a:t>
            </a:r>
            <a:r>
              <a:rPr lang="en-US" b="1">
                <a:latin typeface="Lexend"/>
              </a:rPr>
              <a:t>HB 2945</a:t>
            </a:r>
            <a:r>
              <a:rPr lang="en-US">
                <a:latin typeface="Lexend"/>
              </a:rPr>
              <a:t>: </a:t>
            </a:r>
            <a:endParaRPr lang="en-US"/>
          </a:p>
          <a:p>
            <a:pPr lvl="1">
              <a:spcAft>
                <a:spcPts val="300"/>
              </a:spcAft>
              <a:buSzPts val="1800"/>
            </a:pPr>
            <a:r>
              <a:rPr lang="en-US" sz="1800">
                <a:latin typeface="Lexend"/>
              </a:rPr>
              <a:t>Institutes a new requirement for AHCCCS to first gain legislative approval prior to submitting any new 1115 Waiver Program that:</a:t>
            </a:r>
            <a:endParaRPr lang="en-US" sz="1800"/>
          </a:p>
          <a:p>
            <a:pPr lvl="2">
              <a:spcAft>
                <a:spcPts val="300"/>
              </a:spcAft>
              <a:buSzPts val="1800"/>
            </a:pPr>
            <a:r>
              <a:rPr lang="en-US" sz="1800">
                <a:latin typeface="Lexend"/>
              </a:rPr>
              <a:t>Expands eligibility, </a:t>
            </a:r>
            <a:endParaRPr lang="en-US" sz="1800"/>
          </a:p>
          <a:p>
            <a:pPr lvl="2">
              <a:spcAft>
                <a:spcPts val="300"/>
              </a:spcAft>
              <a:buSzPts val="1800"/>
            </a:pPr>
            <a:r>
              <a:rPr lang="en-US" sz="1800">
                <a:latin typeface="Lexend"/>
              </a:rPr>
              <a:t>Adds new services, or </a:t>
            </a:r>
            <a:endParaRPr lang="en-US" sz="1800"/>
          </a:p>
          <a:p>
            <a:pPr lvl="2">
              <a:spcAft>
                <a:spcPts val="300"/>
              </a:spcAft>
              <a:buSzPts val="1800"/>
            </a:pPr>
            <a:r>
              <a:rPr lang="en-US" sz="1800">
                <a:latin typeface="Lexend"/>
              </a:rPr>
              <a:t>Will lead to an annual increase in utilization greater than 10%.</a:t>
            </a:r>
            <a:endParaRPr lang="en-US" sz="2000"/>
          </a:p>
          <a:p>
            <a:pPr>
              <a:spcBef>
                <a:spcPts val="800"/>
              </a:spcBef>
              <a:spcAft>
                <a:spcPts val="0"/>
              </a:spcAft>
              <a:buClr>
                <a:srgbClr val="8CB27B"/>
              </a:buClr>
              <a:buFont typeface="Arial" panose="02020603050405020304" pitchFamily="18" charset="0"/>
              <a:buChar char="•"/>
            </a:pPr>
            <a:endParaRPr lang="en-US" sz="2400" b="1"/>
          </a:p>
          <a:p>
            <a:pPr marL="0" indent="0">
              <a:spcBef>
                <a:spcPts val="800"/>
              </a:spcBef>
              <a:spcAft>
                <a:spcPts val="0"/>
              </a:spcAft>
              <a:buNone/>
            </a:pPr>
            <a:endParaRPr lang="en-US"/>
          </a:p>
          <a:p>
            <a:pPr marL="0" indent="0">
              <a:spcBef>
                <a:spcPts val="800"/>
              </a:spcBef>
              <a:spcAft>
                <a:spcPts val="800"/>
              </a:spcAft>
              <a:buNone/>
            </a:pPr>
            <a:endParaRPr lang="en-US"/>
          </a:p>
        </p:txBody>
      </p:sp>
    </p:spTree>
    <p:extLst>
      <p:ext uri="{BB962C8B-B14F-4D97-AF65-F5344CB8AC3E}">
        <p14:creationId xmlns:p14="http://schemas.microsoft.com/office/powerpoint/2010/main" val="1003814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cxnSp>
        <p:nvCxnSpPr>
          <p:cNvPr id="442" name="Google Shape;442;p58"/>
          <p:cNvCxnSpPr/>
          <p:nvPr/>
        </p:nvCxnSpPr>
        <p:spPr>
          <a:xfrm>
            <a:off x="5277271" y="2838157"/>
            <a:ext cx="0" cy="586500"/>
          </a:xfrm>
          <a:prstGeom prst="straightConnector1">
            <a:avLst/>
          </a:prstGeom>
          <a:noFill/>
          <a:ln w="9525" cap="flat" cmpd="sng">
            <a:solidFill>
              <a:srgbClr val="000000"/>
            </a:solidFill>
            <a:prstDash val="solid"/>
            <a:round/>
            <a:headEnd type="none" w="med" len="med"/>
            <a:tailEnd type="none" w="med" len="med"/>
          </a:ln>
        </p:spPr>
      </p:cxnSp>
      <p:cxnSp>
        <p:nvCxnSpPr>
          <p:cNvPr id="440" name="Google Shape;440;p58"/>
          <p:cNvCxnSpPr/>
          <p:nvPr/>
        </p:nvCxnSpPr>
        <p:spPr>
          <a:xfrm>
            <a:off x="5474161" y="3380632"/>
            <a:ext cx="0" cy="586500"/>
          </a:xfrm>
          <a:prstGeom prst="straightConnector1">
            <a:avLst/>
          </a:prstGeom>
          <a:noFill/>
          <a:ln w="9525" cap="flat" cmpd="sng">
            <a:solidFill>
              <a:srgbClr val="000000"/>
            </a:solidFill>
            <a:prstDash val="solid"/>
            <a:round/>
            <a:headEnd type="none" w="med" len="med"/>
            <a:tailEnd type="none" w="med" len="med"/>
          </a:ln>
        </p:spPr>
      </p:cxnSp>
      <p:cxnSp>
        <p:nvCxnSpPr>
          <p:cNvPr id="419" name="Google Shape;419;p58"/>
          <p:cNvCxnSpPr/>
          <p:nvPr/>
        </p:nvCxnSpPr>
        <p:spPr>
          <a:xfrm>
            <a:off x="2442489" y="3500375"/>
            <a:ext cx="0" cy="586500"/>
          </a:xfrm>
          <a:prstGeom prst="straightConnector1">
            <a:avLst/>
          </a:prstGeom>
          <a:noFill/>
          <a:ln w="9525" cap="flat" cmpd="sng">
            <a:solidFill>
              <a:srgbClr val="000000"/>
            </a:solidFill>
            <a:prstDash val="solid"/>
            <a:round/>
            <a:headEnd type="none" w="med" len="med"/>
            <a:tailEnd type="none" w="med" len="med"/>
          </a:ln>
        </p:spPr>
      </p:cxnSp>
      <p:sp>
        <p:nvSpPr>
          <p:cNvPr id="420" name="Google Shape;420;p58"/>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accent3"/>
              </a:buClr>
              <a:buSzPts val="3000"/>
              <a:buFont typeface="Calibri"/>
              <a:buNone/>
            </a:pPr>
            <a:r>
              <a:rPr lang="en-US"/>
              <a:t>Arizona’s 1115 Waiver Renewal Timeline</a:t>
            </a:r>
            <a:endParaRPr/>
          </a:p>
        </p:txBody>
      </p:sp>
      <p:cxnSp>
        <p:nvCxnSpPr>
          <p:cNvPr id="421" name="Google Shape;421;p58"/>
          <p:cNvCxnSpPr/>
          <p:nvPr/>
        </p:nvCxnSpPr>
        <p:spPr>
          <a:xfrm>
            <a:off x="5124819" y="1828850"/>
            <a:ext cx="0" cy="1524900"/>
          </a:xfrm>
          <a:prstGeom prst="straightConnector1">
            <a:avLst/>
          </a:prstGeom>
          <a:noFill/>
          <a:ln w="9525" cap="flat" cmpd="sng">
            <a:solidFill>
              <a:srgbClr val="000000"/>
            </a:solidFill>
            <a:prstDash val="solid"/>
            <a:round/>
            <a:headEnd type="none" w="med" len="med"/>
            <a:tailEnd type="none" w="med" len="med"/>
          </a:ln>
        </p:spPr>
      </p:cxnSp>
      <p:cxnSp>
        <p:nvCxnSpPr>
          <p:cNvPr id="422" name="Google Shape;422;p58"/>
          <p:cNvCxnSpPr/>
          <p:nvPr/>
        </p:nvCxnSpPr>
        <p:spPr>
          <a:xfrm>
            <a:off x="6850032" y="3381500"/>
            <a:ext cx="0" cy="586500"/>
          </a:xfrm>
          <a:prstGeom prst="straightConnector1">
            <a:avLst/>
          </a:prstGeom>
          <a:noFill/>
          <a:ln w="9525" cap="flat" cmpd="sng">
            <a:solidFill>
              <a:srgbClr val="000000"/>
            </a:solidFill>
            <a:prstDash val="solid"/>
            <a:round/>
            <a:headEnd type="none" w="med" len="med"/>
            <a:tailEnd type="none" w="med" len="med"/>
          </a:ln>
        </p:spPr>
      </p:cxnSp>
      <p:cxnSp>
        <p:nvCxnSpPr>
          <p:cNvPr id="423" name="Google Shape;423;p58"/>
          <p:cNvCxnSpPr/>
          <p:nvPr/>
        </p:nvCxnSpPr>
        <p:spPr>
          <a:xfrm>
            <a:off x="3622642" y="2870814"/>
            <a:ext cx="0" cy="586500"/>
          </a:xfrm>
          <a:prstGeom prst="straightConnector1">
            <a:avLst/>
          </a:prstGeom>
          <a:noFill/>
          <a:ln w="9525" cap="flat" cmpd="sng">
            <a:solidFill>
              <a:srgbClr val="000000"/>
            </a:solidFill>
            <a:prstDash val="solid"/>
            <a:round/>
            <a:headEnd type="none" w="med" len="med"/>
            <a:tailEnd type="none" w="med" len="med"/>
          </a:ln>
        </p:spPr>
      </p:cxnSp>
      <p:sp>
        <p:nvSpPr>
          <p:cNvPr id="424" name="Google Shape;424;p58"/>
          <p:cNvSpPr txBox="1"/>
          <p:nvPr/>
        </p:nvSpPr>
        <p:spPr>
          <a:xfrm>
            <a:off x="2984399" y="2301525"/>
            <a:ext cx="1352700" cy="735900"/>
          </a:xfrm>
          <a:prstGeom prst="rect">
            <a:avLst/>
          </a:prstGeom>
          <a:solidFill>
            <a:schemeClr val="accent6"/>
          </a:solidFill>
          <a:ln>
            <a:noFill/>
          </a:ln>
          <a:effectLst>
            <a:outerShdw blurRad="57150" dist="19050" dir="5400000" algn="bl" rotWithShape="0">
              <a:srgbClr val="000000">
                <a:alpha val="50000"/>
              </a:srgbClr>
            </a:outerShdw>
          </a:effectLst>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US" sz="1200" b="1">
                <a:solidFill>
                  <a:srgbClr val="FFFFFF"/>
                </a:solidFill>
                <a:latin typeface="Lexend"/>
                <a:ea typeface="Lexend"/>
                <a:cs typeface="Lexend"/>
                <a:sym typeface="Lexend"/>
              </a:rPr>
              <a:t>January</a:t>
            </a:r>
            <a:endParaRPr sz="1200" b="1">
              <a:solidFill>
                <a:srgbClr val="595959"/>
              </a:solidFill>
              <a:latin typeface="Lexend"/>
              <a:ea typeface="Lexend"/>
              <a:cs typeface="Lexend"/>
              <a:sym typeface="Lexend"/>
            </a:endParaRPr>
          </a:p>
          <a:p>
            <a:pPr marL="0" marR="0" lvl="0" indent="0" algn="ctr" rtl="0">
              <a:lnSpc>
                <a:spcPct val="90000"/>
              </a:lnSpc>
              <a:spcBef>
                <a:spcPts val="0"/>
              </a:spcBef>
              <a:spcAft>
                <a:spcPts val="0"/>
              </a:spcAft>
              <a:buNone/>
            </a:pPr>
            <a:r>
              <a:rPr lang="en-US" sz="900">
                <a:solidFill>
                  <a:srgbClr val="FFFFFF"/>
                </a:solidFill>
                <a:latin typeface="Lexend"/>
                <a:ea typeface="Lexend"/>
                <a:cs typeface="Lexend"/>
                <a:sym typeface="Lexend"/>
              </a:rPr>
              <a:t>Start of 2026 Arizona Legislative Session</a:t>
            </a:r>
            <a:endParaRPr sz="1200" b="1">
              <a:solidFill>
                <a:srgbClr val="595959"/>
              </a:solidFill>
              <a:latin typeface="Lexend"/>
              <a:ea typeface="Lexend"/>
              <a:cs typeface="Lexend"/>
              <a:sym typeface="Lexend"/>
            </a:endParaRPr>
          </a:p>
        </p:txBody>
      </p:sp>
      <p:sp>
        <p:nvSpPr>
          <p:cNvPr id="425" name="Google Shape;425;p58"/>
          <p:cNvSpPr/>
          <p:nvPr/>
        </p:nvSpPr>
        <p:spPr>
          <a:xfrm>
            <a:off x="167588" y="3280625"/>
            <a:ext cx="3400903" cy="285750"/>
          </a:xfrm>
          <a:custGeom>
            <a:avLst/>
            <a:gdLst/>
            <a:ahLst/>
            <a:cxnLst/>
            <a:rect l="l" t="t" r="r" b="b"/>
            <a:pathLst>
              <a:path w="154201" h="11430" extrusionOk="0">
                <a:moveTo>
                  <a:pt x="277" y="0"/>
                </a:moveTo>
                <a:lnTo>
                  <a:pt x="148486" y="0"/>
                </a:lnTo>
                <a:lnTo>
                  <a:pt x="154201" y="5715"/>
                </a:lnTo>
                <a:lnTo>
                  <a:pt x="148486" y="11430"/>
                </a:lnTo>
                <a:lnTo>
                  <a:pt x="0" y="11105"/>
                </a:lnTo>
                <a:lnTo>
                  <a:pt x="6563" y="5524"/>
                </a:lnTo>
                <a:close/>
              </a:path>
            </a:pathLst>
          </a:custGeom>
          <a:solidFill>
            <a:srgbClr val="000000"/>
          </a:solidFill>
          <a:ln>
            <a:noFill/>
          </a:ln>
        </p:spPr>
        <p:txBody>
          <a:bodyPr/>
          <a:lstStyle/>
          <a:p>
            <a:endParaRPr lang="en-US"/>
          </a:p>
        </p:txBody>
      </p:sp>
      <p:sp>
        <p:nvSpPr>
          <p:cNvPr id="426" name="Google Shape;426;p58"/>
          <p:cNvSpPr txBox="1"/>
          <p:nvPr/>
        </p:nvSpPr>
        <p:spPr>
          <a:xfrm>
            <a:off x="343973" y="3308000"/>
            <a:ext cx="3084000" cy="2310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US" sz="1500" b="1">
                <a:solidFill>
                  <a:srgbClr val="FFFFFF"/>
                </a:solidFill>
                <a:latin typeface="Calibri"/>
                <a:ea typeface="Calibri"/>
                <a:cs typeface="Calibri"/>
                <a:sym typeface="Calibri"/>
              </a:rPr>
              <a:t>2025</a:t>
            </a:r>
            <a:endParaRPr sz="1500" b="1">
              <a:solidFill>
                <a:srgbClr val="FFFFFF"/>
              </a:solidFill>
              <a:latin typeface="Calibri"/>
              <a:ea typeface="Calibri"/>
              <a:cs typeface="Calibri"/>
              <a:sym typeface="Calibri"/>
            </a:endParaRPr>
          </a:p>
        </p:txBody>
      </p:sp>
      <p:sp>
        <p:nvSpPr>
          <p:cNvPr id="427" name="Google Shape;427;p58"/>
          <p:cNvSpPr/>
          <p:nvPr/>
        </p:nvSpPr>
        <p:spPr>
          <a:xfrm>
            <a:off x="3503300" y="3280625"/>
            <a:ext cx="3900900" cy="285750"/>
          </a:xfrm>
          <a:custGeom>
            <a:avLst/>
            <a:gdLst/>
            <a:ahLst/>
            <a:cxnLst/>
            <a:rect l="l" t="t" r="r" b="b"/>
            <a:pathLst>
              <a:path w="154201" h="11430" extrusionOk="0">
                <a:moveTo>
                  <a:pt x="277" y="0"/>
                </a:moveTo>
                <a:lnTo>
                  <a:pt x="148486" y="0"/>
                </a:lnTo>
                <a:lnTo>
                  <a:pt x="154201" y="5715"/>
                </a:lnTo>
                <a:lnTo>
                  <a:pt x="148486" y="11430"/>
                </a:lnTo>
                <a:lnTo>
                  <a:pt x="0" y="11105"/>
                </a:lnTo>
                <a:lnTo>
                  <a:pt x="4817" y="5745"/>
                </a:lnTo>
                <a:close/>
              </a:path>
            </a:pathLst>
          </a:custGeom>
          <a:solidFill>
            <a:srgbClr val="000000"/>
          </a:solidFill>
          <a:ln>
            <a:noFill/>
          </a:ln>
        </p:spPr>
        <p:txBody>
          <a:bodyPr/>
          <a:lstStyle/>
          <a:p>
            <a:endParaRPr lang="en-US"/>
          </a:p>
        </p:txBody>
      </p:sp>
      <p:sp>
        <p:nvSpPr>
          <p:cNvPr id="428" name="Google Shape;428;p58"/>
          <p:cNvSpPr txBox="1"/>
          <p:nvPr/>
        </p:nvSpPr>
        <p:spPr>
          <a:xfrm>
            <a:off x="3705613" y="3308000"/>
            <a:ext cx="3537600" cy="2310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US" sz="1500" b="1">
                <a:solidFill>
                  <a:srgbClr val="FFFFFF"/>
                </a:solidFill>
                <a:latin typeface="Calibri"/>
                <a:ea typeface="Calibri"/>
                <a:cs typeface="Calibri"/>
                <a:sym typeface="Calibri"/>
              </a:rPr>
              <a:t>2026</a:t>
            </a:r>
            <a:endParaRPr sz="1500" b="1">
              <a:solidFill>
                <a:srgbClr val="FFFFFF"/>
              </a:solidFill>
              <a:latin typeface="Calibri"/>
              <a:ea typeface="Calibri"/>
              <a:cs typeface="Calibri"/>
              <a:sym typeface="Calibri"/>
            </a:endParaRPr>
          </a:p>
        </p:txBody>
      </p:sp>
      <p:sp>
        <p:nvSpPr>
          <p:cNvPr id="429" name="Google Shape;429;p58"/>
          <p:cNvSpPr txBox="1"/>
          <p:nvPr/>
        </p:nvSpPr>
        <p:spPr>
          <a:xfrm>
            <a:off x="6237664" y="3791636"/>
            <a:ext cx="1339372" cy="860117"/>
          </a:xfrm>
          <a:prstGeom prst="rect">
            <a:avLst/>
          </a:prstGeom>
          <a:solidFill>
            <a:srgbClr val="00728A"/>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algn="ctr">
              <a:lnSpc>
                <a:spcPct val="90000"/>
              </a:lnSpc>
            </a:pPr>
            <a:r>
              <a:rPr lang="en-US" sz="1200" b="1">
                <a:solidFill>
                  <a:srgbClr val="FFFFFF"/>
                </a:solidFill>
                <a:latin typeface="Lexend"/>
                <a:ea typeface="Lexend"/>
                <a:cs typeface="Lexend"/>
                <a:sym typeface="Lexend"/>
              </a:rPr>
              <a:t>By Sep. 30</a:t>
            </a:r>
            <a:endParaRPr lang="en-US" sz="1200" b="1">
              <a:solidFill>
                <a:srgbClr val="595959"/>
              </a:solidFill>
              <a:latin typeface="Lexend"/>
              <a:ea typeface="Lexend"/>
              <a:cs typeface="Lexend"/>
              <a:sym typeface="Lexend"/>
            </a:endParaRPr>
          </a:p>
          <a:p>
            <a:pPr marL="0" marR="0" lvl="0" indent="0" algn="ctr" rtl="0">
              <a:lnSpc>
                <a:spcPct val="90000"/>
              </a:lnSpc>
              <a:spcBef>
                <a:spcPts val="0"/>
              </a:spcBef>
              <a:spcAft>
                <a:spcPts val="0"/>
              </a:spcAft>
              <a:buNone/>
            </a:pPr>
            <a:r>
              <a:rPr lang="en-US" sz="900">
                <a:solidFill>
                  <a:srgbClr val="FFFFFF"/>
                </a:solidFill>
                <a:latin typeface="Lexend"/>
                <a:ea typeface="Lexend"/>
                <a:cs typeface="Lexend"/>
                <a:sym typeface="Lexend"/>
              </a:rPr>
              <a:t>AHCCCS formally submits its 1115 Waiver Renewal application to CMS.</a:t>
            </a:r>
            <a:endParaRPr sz="900">
              <a:solidFill>
                <a:srgbClr val="FFFFFF"/>
              </a:solidFill>
              <a:latin typeface="Lexend"/>
              <a:ea typeface="Lexend"/>
              <a:cs typeface="Lexend"/>
              <a:sym typeface="Lexend"/>
            </a:endParaRPr>
          </a:p>
        </p:txBody>
      </p:sp>
      <p:sp>
        <p:nvSpPr>
          <p:cNvPr id="430" name="Google Shape;430;p58"/>
          <p:cNvSpPr/>
          <p:nvPr/>
        </p:nvSpPr>
        <p:spPr>
          <a:xfrm>
            <a:off x="7307400" y="3280625"/>
            <a:ext cx="1669001" cy="285750"/>
          </a:xfrm>
          <a:custGeom>
            <a:avLst/>
            <a:gdLst/>
            <a:ahLst/>
            <a:cxnLst/>
            <a:rect l="l" t="t" r="r" b="b"/>
            <a:pathLst>
              <a:path w="160674" h="11430" extrusionOk="0">
                <a:moveTo>
                  <a:pt x="277" y="0"/>
                </a:moveTo>
                <a:lnTo>
                  <a:pt x="148486" y="0"/>
                </a:lnTo>
                <a:lnTo>
                  <a:pt x="160674" y="5880"/>
                </a:lnTo>
                <a:lnTo>
                  <a:pt x="148486" y="11430"/>
                </a:lnTo>
                <a:lnTo>
                  <a:pt x="0" y="11105"/>
                </a:lnTo>
                <a:lnTo>
                  <a:pt x="14662" y="5935"/>
                </a:lnTo>
                <a:close/>
              </a:path>
            </a:pathLst>
          </a:custGeom>
          <a:solidFill>
            <a:srgbClr val="000000"/>
          </a:solidFill>
          <a:ln>
            <a:noFill/>
          </a:ln>
        </p:spPr>
        <p:txBody>
          <a:bodyPr/>
          <a:lstStyle/>
          <a:p>
            <a:endParaRPr lang="en-US"/>
          </a:p>
        </p:txBody>
      </p:sp>
      <p:sp>
        <p:nvSpPr>
          <p:cNvPr id="431" name="Google Shape;431;p58"/>
          <p:cNvSpPr txBox="1"/>
          <p:nvPr/>
        </p:nvSpPr>
        <p:spPr>
          <a:xfrm>
            <a:off x="7428894" y="3308000"/>
            <a:ext cx="1452600" cy="2310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US" sz="1500" b="1">
                <a:solidFill>
                  <a:srgbClr val="FFFFFF"/>
                </a:solidFill>
                <a:latin typeface="Calibri"/>
                <a:ea typeface="Calibri"/>
                <a:cs typeface="Calibri"/>
                <a:sym typeface="Calibri"/>
              </a:rPr>
              <a:t>2027</a:t>
            </a:r>
            <a:endParaRPr sz="1500" b="1">
              <a:solidFill>
                <a:srgbClr val="FFFFFF"/>
              </a:solidFill>
              <a:latin typeface="Calibri"/>
              <a:ea typeface="Calibri"/>
              <a:cs typeface="Calibri"/>
              <a:sym typeface="Calibri"/>
            </a:endParaRPr>
          </a:p>
        </p:txBody>
      </p:sp>
      <p:cxnSp>
        <p:nvCxnSpPr>
          <p:cNvPr id="433" name="Google Shape;433;p58"/>
          <p:cNvCxnSpPr/>
          <p:nvPr/>
        </p:nvCxnSpPr>
        <p:spPr>
          <a:xfrm>
            <a:off x="1619596" y="2871000"/>
            <a:ext cx="0" cy="586500"/>
          </a:xfrm>
          <a:prstGeom prst="straightConnector1">
            <a:avLst/>
          </a:prstGeom>
          <a:noFill/>
          <a:ln w="9525" cap="flat" cmpd="sng">
            <a:solidFill>
              <a:srgbClr val="000000"/>
            </a:solidFill>
            <a:prstDash val="solid"/>
            <a:round/>
            <a:headEnd type="none" w="med" len="med"/>
            <a:tailEnd type="none" w="med" len="med"/>
          </a:ln>
        </p:spPr>
      </p:cxnSp>
      <p:sp>
        <p:nvSpPr>
          <p:cNvPr id="434" name="Google Shape;434;p58"/>
          <p:cNvSpPr txBox="1"/>
          <p:nvPr/>
        </p:nvSpPr>
        <p:spPr>
          <a:xfrm>
            <a:off x="984673" y="2377725"/>
            <a:ext cx="1288200" cy="731400"/>
          </a:xfrm>
          <a:prstGeom prst="rect">
            <a:avLst/>
          </a:pr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US" sz="1200" b="1">
                <a:solidFill>
                  <a:schemeClr val="lt1"/>
                </a:solidFill>
                <a:latin typeface="Lexend"/>
                <a:ea typeface="Lexend"/>
                <a:cs typeface="Lexend"/>
                <a:sym typeface="Lexend"/>
              </a:rPr>
              <a:t>June</a:t>
            </a:r>
            <a:endParaRPr sz="1200" b="1">
              <a:solidFill>
                <a:schemeClr val="lt1"/>
              </a:solidFill>
              <a:latin typeface="Lexend"/>
              <a:ea typeface="Lexend"/>
              <a:cs typeface="Lexend"/>
              <a:sym typeface="Lexend"/>
            </a:endParaRPr>
          </a:p>
          <a:p>
            <a:pPr marL="0" lvl="0" indent="0" algn="ctr" rtl="0">
              <a:lnSpc>
                <a:spcPct val="90000"/>
              </a:lnSpc>
              <a:spcBef>
                <a:spcPts val="0"/>
              </a:spcBef>
              <a:spcAft>
                <a:spcPts val="0"/>
              </a:spcAft>
              <a:buNone/>
            </a:pPr>
            <a:r>
              <a:rPr lang="en-US" sz="900">
                <a:solidFill>
                  <a:schemeClr val="lt1"/>
                </a:solidFill>
                <a:latin typeface="Lexend"/>
                <a:ea typeface="Lexend"/>
                <a:cs typeface="Lexend"/>
                <a:sym typeface="Lexend"/>
              </a:rPr>
              <a:t>Waiver Listening Sessions</a:t>
            </a:r>
            <a:endParaRPr sz="900">
              <a:solidFill>
                <a:schemeClr val="lt1"/>
              </a:solidFill>
              <a:latin typeface="Lexend"/>
              <a:ea typeface="Lexend"/>
              <a:cs typeface="Lexend"/>
              <a:sym typeface="Lexend"/>
            </a:endParaRPr>
          </a:p>
        </p:txBody>
      </p:sp>
      <p:sp>
        <p:nvSpPr>
          <p:cNvPr id="437" name="Google Shape;437;p58"/>
          <p:cNvSpPr txBox="1"/>
          <p:nvPr/>
        </p:nvSpPr>
        <p:spPr>
          <a:xfrm>
            <a:off x="4583204" y="1992135"/>
            <a:ext cx="1389257" cy="862028"/>
          </a:xfrm>
          <a:prstGeom prst="rect">
            <a:avLst/>
          </a:pr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algn="ctr">
              <a:lnSpc>
                <a:spcPct val="90000"/>
              </a:lnSpc>
              <a:buClr>
                <a:schemeClr val="dk1"/>
              </a:buClr>
              <a:buSzPts val="1100"/>
            </a:pPr>
            <a:r>
              <a:rPr lang="en-US" sz="1200" b="1">
                <a:solidFill>
                  <a:schemeClr val="lt1"/>
                </a:solidFill>
                <a:latin typeface="Lexend"/>
                <a:ea typeface="Lexend"/>
                <a:cs typeface="Lexend"/>
                <a:sym typeface="Lexend"/>
              </a:rPr>
              <a:t>July - August</a:t>
            </a:r>
          </a:p>
          <a:p>
            <a:pPr algn="ctr">
              <a:lnSpc>
                <a:spcPct val="90000"/>
              </a:lnSpc>
              <a:buClr>
                <a:schemeClr val="dk1"/>
              </a:buClr>
              <a:buSzPts val="1100"/>
            </a:pPr>
            <a:r>
              <a:rPr lang="en-US" sz="900">
                <a:solidFill>
                  <a:schemeClr val="lt1"/>
                </a:solidFill>
                <a:latin typeface="Lexend"/>
                <a:ea typeface="Lexend"/>
                <a:cs typeface="Lexend"/>
                <a:sym typeface="Lexend"/>
              </a:rPr>
              <a:t>Formal 1115 Waiver Renewal Public Comment Period, including Tribal Consultation</a:t>
            </a:r>
            <a:endParaRPr lang="en-US" sz="1000">
              <a:solidFill>
                <a:schemeClr val="lt1"/>
              </a:solidFill>
              <a:latin typeface="Lexend"/>
              <a:ea typeface="Lexend"/>
              <a:cs typeface="Lexend"/>
              <a:sym typeface="Lexend"/>
            </a:endParaRPr>
          </a:p>
        </p:txBody>
      </p:sp>
      <p:sp>
        <p:nvSpPr>
          <p:cNvPr id="439" name="Google Shape;439;p58"/>
          <p:cNvSpPr txBox="1"/>
          <p:nvPr/>
        </p:nvSpPr>
        <p:spPr>
          <a:xfrm>
            <a:off x="1821844" y="3780750"/>
            <a:ext cx="1241400" cy="731400"/>
          </a:xfrm>
          <a:prstGeom prst="rect">
            <a:avLst/>
          </a:prstGeom>
          <a:solidFill>
            <a:srgbClr val="CA7D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US" sz="1200" b="1">
                <a:solidFill>
                  <a:srgbClr val="FFFFFF"/>
                </a:solidFill>
                <a:latin typeface="Lexend"/>
                <a:ea typeface="Lexend"/>
                <a:cs typeface="Lexend"/>
                <a:sym typeface="Lexend"/>
              </a:rPr>
              <a:t>Aug. - Sep.</a:t>
            </a:r>
            <a:endParaRPr sz="1200" b="1">
              <a:solidFill>
                <a:srgbClr val="595959"/>
              </a:solidFill>
              <a:latin typeface="Lexend"/>
              <a:ea typeface="Lexend"/>
              <a:cs typeface="Lexend"/>
              <a:sym typeface="Lexend"/>
            </a:endParaRPr>
          </a:p>
          <a:p>
            <a:pPr algn="ctr">
              <a:lnSpc>
                <a:spcPct val="90000"/>
              </a:lnSpc>
            </a:pPr>
            <a:r>
              <a:rPr lang="en-US" sz="900">
                <a:solidFill>
                  <a:srgbClr val="FFFFFF"/>
                </a:solidFill>
                <a:latin typeface="Lexend"/>
                <a:ea typeface="Lexend"/>
                <a:cs typeface="Lexend"/>
                <a:sym typeface="Lexend"/>
              </a:rPr>
              <a:t>AHCCCS researches potential new waiver programs</a:t>
            </a:r>
          </a:p>
        </p:txBody>
      </p:sp>
      <p:sp>
        <p:nvSpPr>
          <p:cNvPr id="441" name="Google Shape;441;p58"/>
          <p:cNvSpPr txBox="1"/>
          <p:nvPr/>
        </p:nvSpPr>
        <p:spPr>
          <a:xfrm>
            <a:off x="4858959" y="3791636"/>
            <a:ext cx="1252285" cy="851142"/>
          </a:xfrm>
          <a:prstGeom prst="rect">
            <a:avLst/>
          </a:prstGeom>
          <a:solidFill>
            <a:srgbClr val="CA7D2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algn="ctr">
              <a:lnSpc>
                <a:spcPct val="90000"/>
              </a:lnSpc>
            </a:pPr>
            <a:r>
              <a:rPr lang="en-US" sz="1200" b="1">
                <a:solidFill>
                  <a:srgbClr val="FFFFFF"/>
                </a:solidFill>
                <a:latin typeface="Lexend"/>
                <a:ea typeface="Lexend"/>
                <a:cs typeface="Lexend"/>
              </a:rPr>
              <a:t>Aug. - Sep.</a:t>
            </a:r>
          </a:p>
          <a:p>
            <a:pPr marL="0" marR="0" lvl="0" indent="0" algn="ctr" rtl="0">
              <a:lnSpc>
                <a:spcPct val="90000"/>
              </a:lnSpc>
              <a:spcBef>
                <a:spcPts val="0"/>
              </a:spcBef>
              <a:spcAft>
                <a:spcPts val="0"/>
              </a:spcAft>
              <a:buNone/>
            </a:pPr>
            <a:r>
              <a:rPr lang="en-US" sz="900">
                <a:solidFill>
                  <a:srgbClr val="FFFFFF"/>
                </a:solidFill>
                <a:latin typeface="Lexend"/>
                <a:ea typeface="Lexend"/>
                <a:cs typeface="Lexend"/>
                <a:sym typeface="Lexend"/>
              </a:rPr>
              <a:t>AHCCCS reviews public comment and finalizes proposal</a:t>
            </a:r>
            <a:endParaRPr sz="900">
              <a:solidFill>
                <a:srgbClr val="FFFFFF"/>
              </a:solidFill>
              <a:latin typeface="Lexend"/>
              <a:ea typeface="Lexend"/>
              <a:cs typeface="Lexend"/>
              <a:sym typeface="Lexend"/>
            </a:endParaRPr>
          </a:p>
        </p:txBody>
      </p:sp>
      <p:sp>
        <p:nvSpPr>
          <p:cNvPr id="443" name="Google Shape;443;p58"/>
          <p:cNvSpPr txBox="1"/>
          <p:nvPr/>
        </p:nvSpPr>
        <p:spPr>
          <a:xfrm>
            <a:off x="4443085" y="1093210"/>
            <a:ext cx="1352700" cy="735900"/>
          </a:xfrm>
          <a:prstGeom prst="rect">
            <a:avLst/>
          </a:prstGeom>
          <a:solidFill>
            <a:schemeClr val="accent6"/>
          </a:solidFill>
          <a:ln>
            <a:noFill/>
          </a:ln>
          <a:effectLst>
            <a:outerShdw blurRad="57150" dist="19050" dir="5400000" algn="bl" rotWithShape="0">
              <a:srgbClr val="000000">
                <a:alpha val="50000"/>
              </a:srgbClr>
            </a:outerShdw>
          </a:effectLst>
        </p:spPr>
        <p:txBody>
          <a:bodyPr spcFirstLastPara="1" wrap="square" lIns="0" tIns="91425" rIns="0" bIns="91425" anchor="ctr" anchorCtr="0">
            <a:noAutofit/>
          </a:bodyPr>
          <a:lstStyle/>
          <a:p>
            <a:pPr marL="0" lvl="0" indent="0" algn="ctr" rtl="0">
              <a:lnSpc>
                <a:spcPct val="90000"/>
              </a:lnSpc>
              <a:spcBef>
                <a:spcPts val="0"/>
              </a:spcBef>
              <a:spcAft>
                <a:spcPts val="0"/>
              </a:spcAft>
              <a:buNone/>
            </a:pPr>
            <a:r>
              <a:rPr lang="en-US" sz="1200" b="1">
                <a:solidFill>
                  <a:srgbClr val="FFFFFF"/>
                </a:solidFill>
                <a:latin typeface="Lexend"/>
                <a:ea typeface="Lexend"/>
                <a:cs typeface="Lexend"/>
                <a:sym typeface="Lexend"/>
              </a:rPr>
              <a:t>July</a:t>
            </a:r>
            <a:endParaRPr sz="1200" b="1">
              <a:solidFill>
                <a:srgbClr val="595959"/>
              </a:solidFill>
              <a:latin typeface="Lexend"/>
              <a:ea typeface="Lexend"/>
              <a:cs typeface="Lexend"/>
              <a:sym typeface="Lexend"/>
            </a:endParaRPr>
          </a:p>
          <a:p>
            <a:pPr algn="ctr">
              <a:lnSpc>
                <a:spcPct val="90000"/>
              </a:lnSpc>
            </a:pPr>
            <a:r>
              <a:rPr lang="en-US" sz="900">
                <a:solidFill>
                  <a:srgbClr val="FFFFFF"/>
                </a:solidFill>
                <a:latin typeface="Lexend"/>
                <a:ea typeface="Lexend"/>
                <a:cs typeface="Lexend"/>
              </a:rPr>
              <a:t>1115 Waiver Renewal Draft &amp; Interim Evaluation Report available to public</a:t>
            </a:r>
          </a:p>
        </p:txBody>
      </p:sp>
      <p:cxnSp>
        <p:nvCxnSpPr>
          <p:cNvPr id="444" name="Google Shape;444;p58"/>
          <p:cNvCxnSpPr/>
          <p:nvPr/>
        </p:nvCxnSpPr>
        <p:spPr>
          <a:xfrm>
            <a:off x="7073413" y="2310200"/>
            <a:ext cx="16329" cy="1190658"/>
          </a:xfrm>
          <a:prstGeom prst="straightConnector1">
            <a:avLst/>
          </a:prstGeom>
          <a:noFill/>
          <a:ln w="9525" cap="flat" cmpd="sng">
            <a:solidFill>
              <a:srgbClr val="000000"/>
            </a:solidFill>
            <a:prstDash val="solid"/>
            <a:round/>
            <a:headEnd type="none" w="med" len="med"/>
            <a:tailEnd type="none" w="med" len="med"/>
          </a:ln>
        </p:spPr>
      </p:cxnSp>
      <p:sp>
        <p:nvSpPr>
          <p:cNvPr id="445" name="Google Shape;445;p58"/>
          <p:cNvSpPr txBox="1"/>
          <p:nvPr/>
        </p:nvSpPr>
        <p:spPr>
          <a:xfrm>
            <a:off x="6468868" y="1583589"/>
            <a:ext cx="1356600" cy="7314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1100"/>
              <a:buFont typeface="Arial"/>
              <a:buNone/>
            </a:pPr>
            <a:r>
              <a:rPr lang="en-US" sz="1200" b="1">
                <a:solidFill>
                  <a:schemeClr val="lt1"/>
                </a:solidFill>
                <a:latin typeface="Lexend"/>
                <a:ea typeface="Lexend"/>
                <a:cs typeface="Lexend"/>
                <a:sym typeface="Lexend"/>
              </a:rPr>
              <a:t>Winter 2026 &amp; 2027</a:t>
            </a:r>
            <a:endParaRPr sz="1200" b="1">
              <a:solidFill>
                <a:schemeClr val="lt1"/>
              </a:solidFill>
              <a:latin typeface="Lexend"/>
              <a:ea typeface="Lexend"/>
              <a:cs typeface="Lexend"/>
              <a:sym typeface="Lexend"/>
            </a:endParaRPr>
          </a:p>
          <a:p>
            <a:pPr marL="0" lvl="0" indent="0" algn="ctr" rtl="0">
              <a:lnSpc>
                <a:spcPct val="90000"/>
              </a:lnSpc>
              <a:spcBef>
                <a:spcPts val="0"/>
              </a:spcBef>
              <a:spcAft>
                <a:spcPts val="0"/>
              </a:spcAft>
              <a:buClr>
                <a:schemeClr val="dk1"/>
              </a:buClr>
              <a:buSzPts val="1100"/>
              <a:buFont typeface="Arial"/>
              <a:buNone/>
            </a:pPr>
            <a:r>
              <a:rPr lang="en-US" sz="900">
                <a:solidFill>
                  <a:schemeClr val="lt1"/>
                </a:solidFill>
                <a:latin typeface="Lexend"/>
                <a:ea typeface="Lexend"/>
                <a:cs typeface="Lexend"/>
                <a:sym typeface="Lexend"/>
              </a:rPr>
              <a:t>CMS Negotiations</a:t>
            </a:r>
            <a:endParaRPr sz="1200" b="1">
              <a:solidFill>
                <a:schemeClr val="lt1"/>
              </a:solidFill>
              <a:latin typeface="Lexend"/>
              <a:ea typeface="Lexend"/>
              <a:cs typeface="Lexend"/>
              <a:sym typeface="Lexend"/>
            </a:endParaRPr>
          </a:p>
        </p:txBody>
      </p:sp>
    </p:spTree>
    <p:extLst>
      <p:ext uri="{BB962C8B-B14F-4D97-AF65-F5344CB8AC3E}">
        <p14:creationId xmlns:p14="http://schemas.microsoft.com/office/powerpoint/2010/main" val="292549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4">
          <a:extLst>
            <a:ext uri="{FF2B5EF4-FFF2-40B4-BE49-F238E27FC236}">
              <a16:creationId xmlns:a16="http://schemas.microsoft.com/office/drawing/2014/main" id="{D93B8D6B-4B3F-3ACC-57F1-4E1AD9BB4DA8}"/>
            </a:ext>
          </a:extLst>
        </p:cNvPr>
        <p:cNvGrpSpPr/>
        <p:nvPr/>
      </p:nvGrpSpPr>
      <p:grpSpPr>
        <a:xfrm>
          <a:off x="0" y="0"/>
          <a:ext cx="0" cy="0"/>
          <a:chOff x="0" y="0"/>
          <a:chExt cx="0" cy="0"/>
        </a:xfrm>
      </p:grpSpPr>
      <p:sp>
        <p:nvSpPr>
          <p:cNvPr id="406" name="Google Shape;406;p56">
            <a:extLst>
              <a:ext uri="{FF2B5EF4-FFF2-40B4-BE49-F238E27FC236}">
                <a16:creationId xmlns:a16="http://schemas.microsoft.com/office/drawing/2014/main" id="{D6A38509-8051-5F19-4E83-5B9613B01C05}"/>
              </a:ext>
            </a:extLst>
          </p:cNvPr>
          <p:cNvSpPr txBox="1">
            <a:spLocks noGrp="1"/>
          </p:cNvSpPr>
          <p:nvPr>
            <p:ph type="title"/>
          </p:nvPr>
        </p:nvSpPr>
        <p:spPr>
          <a:prstGeom prst="rect">
            <a:avLst/>
          </a:prstGeom>
        </p:spPr>
        <p:txBody>
          <a:bodyPr spcFirstLastPara="1" wrap="square" lIns="91425" tIns="91425" rIns="91425" bIns="91425" anchor="b" anchorCtr="0">
            <a:noAutofit/>
          </a:bodyPr>
          <a:lstStyle/>
          <a:p>
            <a:pPr>
              <a:spcBef>
                <a:spcPts val="0"/>
              </a:spcBef>
            </a:pPr>
            <a:r>
              <a:rPr lang="en-US">
                <a:latin typeface="Lexend"/>
              </a:rPr>
              <a:t>Budget Neutrality</a:t>
            </a:r>
            <a:endParaRPr>
              <a:latin typeface="Lexend"/>
            </a:endParaRPr>
          </a:p>
        </p:txBody>
      </p:sp>
      <p:sp>
        <p:nvSpPr>
          <p:cNvPr id="3" name="Content Placeholder 2">
            <a:extLst>
              <a:ext uri="{FF2B5EF4-FFF2-40B4-BE49-F238E27FC236}">
                <a16:creationId xmlns:a16="http://schemas.microsoft.com/office/drawing/2014/main" id="{002AD2D9-4919-0E1D-791A-15F7AAB00DEF}"/>
              </a:ext>
            </a:extLst>
          </p:cNvPr>
          <p:cNvSpPr>
            <a:spLocks noGrp="1"/>
          </p:cNvSpPr>
          <p:nvPr>
            <p:ph type="body" idx="1"/>
          </p:nvPr>
        </p:nvSpPr>
        <p:spPr>
          <a:xfrm>
            <a:off x="311700" y="1130704"/>
            <a:ext cx="4237072" cy="3601456"/>
          </a:xfrm>
        </p:spPr>
        <p:txBody>
          <a:bodyPr vert="horz" lIns="91440" tIns="45720" rIns="91440" bIns="45720" rtlCol="0" anchor="t">
            <a:noAutofit/>
          </a:bodyPr>
          <a:lstStyle/>
          <a:p>
            <a:pPr marL="283210" indent="-283210"/>
            <a:r>
              <a:rPr lang="en-US" sz="1400">
                <a:latin typeface="Lexend"/>
              </a:rPr>
              <a:t>Budget neutrality means a Section 1115 demonstration cannot increase federal Medicaid spending compared to what would have been spent without the waiver.</a:t>
            </a:r>
            <a:endParaRPr lang="en-US"/>
          </a:p>
          <a:p>
            <a:pPr marL="283210" indent="-283210">
              <a:buSzPct val="114999"/>
            </a:pPr>
            <a:r>
              <a:rPr lang="en-US" sz="1400">
                <a:latin typeface="Lexend"/>
              </a:rPr>
              <a:t>Historically, states estimated:</a:t>
            </a:r>
            <a:endParaRPr lang="en-US" sz="1400"/>
          </a:p>
          <a:p>
            <a:pPr lvl="1">
              <a:buSzPct val="114999"/>
            </a:pPr>
            <a:r>
              <a:rPr lang="en-US" sz="1400" b="1">
                <a:latin typeface="Lexend"/>
              </a:rPr>
              <a:t>With Waiver (WW):</a:t>
            </a:r>
            <a:r>
              <a:rPr lang="en-US" sz="1400">
                <a:latin typeface="Lexend"/>
              </a:rPr>
              <a:t> Expected federal spending with the demonstration. </a:t>
            </a:r>
            <a:endParaRPr lang="en-US" sz="1400"/>
          </a:p>
          <a:p>
            <a:pPr lvl="1">
              <a:buSzPct val="114999"/>
            </a:pPr>
            <a:r>
              <a:rPr lang="en-US" sz="1400" b="1">
                <a:latin typeface="Lexend"/>
              </a:rPr>
              <a:t>Without Waiver (WOW):</a:t>
            </a:r>
            <a:r>
              <a:rPr lang="en-US" sz="1400">
                <a:latin typeface="Lexend"/>
              </a:rPr>
              <a:t> Expected federal spending if the demonstration did not exist.</a:t>
            </a:r>
            <a:endParaRPr lang="en-US" sz="1400"/>
          </a:p>
          <a:p>
            <a:pPr marL="283210" indent="-283210">
              <a:buSzPct val="114999"/>
            </a:pPr>
            <a:r>
              <a:rPr lang="en-US" sz="1400"/>
              <a:t>States could carry forward up to 10 years of accumulated budget neutrality savings.</a:t>
            </a:r>
          </a:p>
        </p:txBody>
      </p:sp>
      <p:sp>
        <p:nvSpPr>
          <p:cNvPr id="2" name="Content Placeholder 1">
            <a:extLst>
              <a:ext uri="{FF2B5EF4-FFF2-40B4-BE49-F238E27FC236}">
                <a16:creationId xmlns:a16="http://schemas.microsoft.com/office/drawing/2014/main" id="{153E7E0F-74CF-4BC7-0584-CCB9BD5F62CC}"/>
              </a:ext>
            </a:extLst>
          </p:cNvPr>
          <p:cNvSpPr>
            <a:spLocks noGrp="1"/>
          </p:cNvSpPr>
          <p:nvPr>
            <p:ph idx="4294967295"/>
          </p:nvPr>
        </p:nvSpPr>
        <p:spPr>
          <a:xfrm>
            <a:off x="4594225" y="1023938"/>
            <a:ext cx="4549775" cy="3706812"/>
          </a:xfrm>
        </p:spPr>
        <p:txBody>
          <a:bodyPr spcFirstLastPara="1" vert="horz" wrap="square" lIns="91440" tIns="45720" rIns="91440" bIns="45720" rtlCol="0" anchor="t" anchorCtr="0">
            <a:noAutofit/>
          </a:bodyPr>
          <a:lstStyle/>
          <a:p>
            <a:endParaRPr lang="en-US" sz="1400">
              <a:latin typeface="Lexend"/>
            </a:endParaRPr>
          </a:p>
          <a:p>
            <a:pPr>
              <a:buSzPct val="114999"/>
            </a:pPr>
            <a:endParaRPr lang="en-US" sz="1400">
              <a:latin typeface="Lexend"/>
            </a:endParaRPr>
          </a:p>
        </p:txBody>
      </p:sp>
      <p:sp>
        <p:nvSpPr>
          <p:cNvPr id="5" name="Content Placeholder 2">
            <a:extLst>
              <a:ext uri="{FF2B5EF4-FFF2-40B4-BE49-F238E27FC236}">
                <a16:creationId xmlns:a16="http://schemas.microsoft.com/office/drawing/2014/main" id="{67369500-4BC6-A3AF-55A6-7DA8204D4703}"/>
              </a:ext>
            </a:extLst>
          </p:cNvPr>
          <p:cNvSpPr txBox="1">
            <a:spLocks/>
          </p:cNvSpPr>
          <p:nvPr/>
        </p:nvSpPr>
        <p:spPr>
          <a:xfrm>
            <a:off x="4562571" y="923875"/>
            <a:ext cx="4329601" cy="4009670"/>
          </a:xfrm>
          <a:prstGeom prst="rect">
            <a:avLst/>
          </a:prstGeom>
        </p:spPr>
        <p:txBody>
          <a:bodyPr spcFirstLastPara="1" vert="horz" wrap="square" lIns="91440" tIns="45720" rIns="91440" bIns="45720" rtlCol="0" anchor="t" anchorCtr="0">
            <a:noAutofit/>
          </a:bodyPr>
          <a:lstStyle>
            <a:lvl1pPr marL="283464" lvl="0" indent="-283464" algn="l" defTabSz="914400" rtl="0" eaLnBrk="1" latinLnBrk="0" hangingPunct="1">
              <a:lnSpc>
                <a:spcPct val="110000"/>
              </a:lnSpc>
              <a:spcBef>
                <a:spcPts val="0"/>
              </a:spcBef>
              <a:spcAft>
                <a:spcPts val="900"/>
              </a:spcAft>
              <a:buClr>
                <a:schemeClr val="accent5"/>
              </a:buClr>
              <a:buSzPct val="115000"/>
              <a:buFont typeface="Times New Roman" panose="02020603050405020304" pitchFamily="18" charset="0"/>
              <a:buChar char="●"/>
              <a:defRPr lang="en-US" sz="1800" kern="1200" dirty="0" smtClean="0">
                <a:solidFill>
                  <a:srgbClr val="414042"/>
                </a:solidFill>
                <a:latin typeface="Lexend" pitchFamily="2" charset="0"/>
                <a:ea typeface="+mn-ea"/>
                <a:cs typeface="+mn-cs"/>
              </a:defRPr>
            </a:lvl1pPr>
            <a:lvl2pPr marL="685800" lvl="1" indent="-228600" algn="l" defTabSz="914400" rtl="0" eaLnBrk="1" latinLnBrk="0" hangingPunct="1">
              <a:lnSpc>
                <a:spcPct val="110000"/>
              </a:lnSpc>
              <a:spcBef>
                <a:spcPts val="0"/>
              </a:spcBef>
              <a:spcAft>
                <a:spcPts val="900"/>
              </a:spcAft>
              <a:buClr>
                <a:schemeClr val="accent1"/>
              </a:buClr>
              <a:buSzPts val="1700"/>
              <a:buFont typeface="Lexend"/>
              <a:buChar char="○"/>
              <a:defRPr lang="en-US" sz="1700" kern="1200" dirty="0" smtClean="0">
                <a:solidFill>
                  <a:srgbClr val="414042"/>
                </a:solidFill>
                <a:latin typeface="Lexend" pitchFamily="2" charset="0"/>
                <a:ea typeface="+mn-ea"/>
                <a:cs typeface="+mn-cs"/>
              </a:defRPr>
            </a:lvl2pPr>
            <a:lvl3pPr marL="1143000" lvl="2" indent="-228600" algn="l" defTabSz="914400" rtl="0" eaLnBrk="1" latinLnBrk="0" hangingPunct="1">
              <a:lnSpc>
                <a:spcPct val="110000"/>
              </a:lnSpc>
              <a:spcBef>
                <a:spcPts val="0"/>
              </a:spcBef>
              <a:spcAft>
                <a:spcPts val="900"/>
              </a:spcAft>
              <a:buClr>
                <a:schemeClr val="accent6"/>
              </a:buClr>
              <a:buSzPts val="1600"/>
              <a:buFont typeface="Wingdings" panose="05000000000000000000" pitchFamily="2" charset="2"/>
              <a:buChar char="§"/>
              <a:defRPr lang="en-US" sz="1600" kern="1200" dirty="0" smtClean="0">
                <a:solidFill>
                  <a:srgbClr val="414042"/>
                </a:solidFill>
                <a:latin typeface="Lexend" pitchFamily="2" charset="0"/>
                <a:ea typeface="+mn-ea"/>
                <a:cs typeface="+mn-cs"/>
              </a:defRPr>
            </a:lvl3pPr>
            <a:lvl4pPr marL="1600200" lvl="3" indent="-228600" algn="l" defTabSz="914400" rtl="0" eaLnBrk="1" latinLnBrk="0" hangingPunct="1">
              <a:lnSpc>
                <a:spcPct val="110000"/>
              </a:lnSpc>
              <a:spcBef>
                <a:spcPts val="0"/>
              </a:spcBef>
              <a:spcAft>
                <a:spcPts val="900"/>
              </a:spcAft>
              <a:buClr>
                <a:schemeClr val="accent5"/>
              </a:buClr>
              <a:buSzPts val="1500"/>
              <a:buFont typeface="Arial" panose="020B0604020202020204" pitchFamily="34" charset="0"/>
              <a:buChar char="•"/>
              <a:defRPr lang="en-US" sz="1500" kern="1200" noProof="0" dirty="0" smtClean="0">
                <a:solidFill>
                  <a:srgbClr val="414042"/>
                </a:solidFill>
                <a:latin typeface="Lexend" pitchFamily="2" charset="0"/>
                <a:ea typeface="+mn-ea"/>
                <a:cs typeface="+mn-cs"/>
              </a:defRPr>
            </a:lvl4pPr>
            <a:lvl5pPr marL="2057400" lvl="4" indent="-228600" algn="l" defTabSz="914400" rtl="0" eaLnBrk="1" latinLnBrk="0" hangingPunct="1">
              <a:lnSpc>
                <a:spcPct val="110000"/>
              </a:lnSpc>
              <a:spcBef>
                <a:spcPts val="0"/>
              </a:spcBef>
              <a:spcAft>
                <a:spcPts val="900"/>
              </a:spcAft>
              <a:buClr>
                <a:schemeClr val="accent1"/>
              </a:buClr>
              <a:buSzPts val="1500"/>
              <a:buFont typeface="Lexend"/>
              <a:buChar char="○"/>
              <a:defRPr lang="en-US" sz="1400" kern="1200" dirty="0" smtClean="0">
                <a:solidFill>
                  <a:srgbClr val="414042"/>
                </a:solidFill>
                <a:latin typeface="Lexend" pitchFamily="2" charset="0"/>
                <a:ea typeface="+mn-ea"/>
                <a:cs typeface="+mn-cs"/>
              </a:defRPr>
            </a:lvl5pPr>
            <a:lvl6pPr marL="2743200" lvl="5" indent="-323850" algn="l" defTabSz="914400" rtl="0" eaLnBrk="1" latinLnBrk="0" hangingPunct="1">
              <a:lnSpc>
                <a:spcPct val="90000"/>
              </a:lnSpc>
              <a:spcBef>
                <a:spcPts val="800"/>
              </a:spcBef>
              <a:spcAft>
                <a:spcPts val="0"/>
              </a:spcAft>
              <a:buClr>
                <a:schemeClr val="accent6"/>
              </a:buClr>
              <a:buSzPts val="1500"/>
              <a:buFont typeface="Lexend"/>
              <a:buChar char="■"/>
              <a:defRPr sz="1800" kern="1200">
                <a:solidFill>
                  <a:schemeClr val="tx1"/>
                </a:solidFill>
                <a:latin typeface="Lexend"/>
                <a:ea typeface="Lexend"/>
                <a:cs typeface="Lexend"/>
                <a:sym typeface="Lexend"/>
              </a:defRPr>
            </a:lvl6pPr>
            <a:lvl7pPr marL="3200400" lvl="6" indent="-323850" algn="l" defTabSz="914400" rtl="0" eaLnBrk="1" latinLnBrk="0" hangingPunct="1">
              <a:lnSpc>
                <a:spcPct val="90000"/>
              </a:lnSpc>
              <a:spcBef>
                <a:spcPts val="800"/>
              </a:spcBef>
              <a:spcAft>
                <a:spcPts val="0"/>
              </a:spcAft>
              <a:buClr>
                <a:schemeClr val="accent1"/>
              </a:buClr>
              <a:buSzPts val="1500"/>
              <a:buFont typeface="Lexend"/>
              <a:buChar char="●"/>
              <a:defRPr sz="1800" kern="1200">
                <a:solidFill>
                  <a:schemeClr val="tx1"/>
                </a:solidFill>
                <a:latin typeface="Lexend"/>
                <a:ea typeface="Lexend"/>
                <a:cs typeface="Lexend"/>
                <a:sym typeface="Lexend"/>
              </a:defRPr>
            </a:lvl7pPr>
            <a:lvl8pPr marL="3657600" lvl="7" indent="-323850" algn="l" defTabSz="914400" rtl="0" eaLnBrk="1" latinLnBrk="0" hangingPunct="1">
              <a:lnSpc>
                <a:spcPct val="90000"/>
              </a:lnSpc>
              <a:spcBef>
                <a:spcPts val="800"/>
              </a:spcBef>
              <a:spcAft>
                <a:spcPts val="0"/>
              </a:spcAft>
              <a:buClr>
                <a:schemeClr val="accent2"/>
              </a:buClr>
              <a:buSzPts val="1500"/>
              <a:buFont typeface="Lexend"/>
              <a:buChar char="○"/>
              <a:defRPr sz="1800" kern="1200">
                <a:solidFill>
                  <a:schemeClr val="tx1"/>
                </a:solidFill>
                <a:latin typeface="Lexend"/>
                <a:ea typeface="Lexend"/>
                <a:cs typeface="Lexend"/>
                <a:sym typeface="Lexend"/>
              </a:defRPr>
            </a:lvl8pPr>
            <a:lvl9pPr marL="4114800" lvl="8" indent="-323850" algn="l" defTabSz="914400" rtl="0" eaLnBrk="1" latinLnBrk="0" hangingPunct="1">
              <a:lnSpc>
                <a:spcPct val="90000"/>
              </a:lnSpc>
              <a:spcBef>
                <a:spcPts val="800"/>
              </a:spcBef>
              <a:spcAft>
                <a:spcPts val="800"/>
              </a:spcAft>
              <a:buClr>
                <a:schemeClr val="accent6"/>
              </a:buClr>
              <a:buSzPts val="1500"/>
              <a:buFont typeface="Lexend"/>
              <a:buChar char="■"/>
              <a:defRPr sz="1800" kern="1200">
                <a:solidFill>
                  <a:schemeClr val="tx1"/>
                </a:solidFill>
                <a:latin typeface="Lexend"/>
                <a:ea typeface="Lexend"/>
                <a:cs typeface="Lexend"/>
                <a:sym typeface="Lexend"/>
              </a:defRPr>
            </a:lvl9pPr>
          </a:lstStyle>
          <a:p>
            <a:pPr marL="171450" indent="-171450">
              <a:buFont typeface="Arial" panose="02020603050405020304" pitchFamily="18" charset="0"/>
              <a:buChar char="•"/>
            </a:pPr>
            <a:r>
              <a:rPr lang="en-US" sz="1400">
                <a:latin typeface="Lexend"/>
              </a:rPr>
              <a:t>Effective </a:t>
            </a:r>
            <a:r>
              <a:rPr lang="en-US" sz="1400" b="1">
                <a:latin typeface="Lexend"/>
              </a:rPr>
              <a:t>January 1, 2027</a:t>
            </a:r>
            <a:r>
              <a:rPr lang="en-US" sz="1400">
                <a:latin typeface="Lexend"/>
              </a:rPr>
              <a:t>, CMS will use a new approach to evaluate budget neutrality:</a:t>
            </a:r>
            <a:endParaRPr lang="en-US" sz="1400"/>
          </a:p>
          <a:p>
            <a:pPr marL="574040" lvl="1">
              <a:buFont typeface="Courier New" panose="02020603050405020304" pitchFamily="18" charset="0"/>
              <a:buChar char="o"/>
            </a:pPr>
            <a:r>
              <a:rPr lang="en-US" sz="1400" b="1">
                <a:latin typeface="Lexend"/>
              </a:rPr>
              <a:t>CMS Chief Actuary must certify Demonstrations</a:t>
            </a:r>
            <a:r>
              <a:rPr lang="en-US" sz="1400">
                <a:latin typeface="Lexend"/>
              </a:rPr>
              <a:t> and renewals must demonstrate they are not expected to increase federal Medicaid spending</a:t>
            </a:r>
            <a:endParaRPr lang="en-US" sz="1400"/>
          </a:p>
          <a:p>
            <a:pPr marL="574040" lvl="1">
              <a:buClr>
                <a:srgbClr val="369992"/>
              </a:buClr>
              <a:buSzPct val="114999"/>
              <a:buFont typeface="Courier New" panose="02020603050405020304" pitchFamily="18" charset="0"/>
              <a:buChar char="o"/>
            </a:pPr>
            <a:r>
              <a:rPr lang="en-US" sz="1400">
                <a:latin typeface="Lexend"/>
              </a:rPr>
              <a:t>CMS will not rely on WW/WOW methodology</a:t>
            </a:r>
          </a:p>
          <a:p>
            <a:pPr marL="574040" lvl="1">
              <a:buClr>
                <a:srgbClr val="369992"/>
              </a:buClr>
              <a:buSzPct val="114999"/>
              <a:buFont typeface="Courier New" panose="02020603050405020304" pitchFamily="18" charset="0"/>
              <a:buChar char="o"/>
            </a:pPr>
            <a:r>
              <a:rPr lang="en-US" sz="1400">
                <a:latin typeface="Lexend"/>
              </a:rPr>
              <a:t>States will need to provide additional financial analyses and documentation for innovative demonstration initiatives.</a:t>
            </a:r>
          </a:p>
          <a:p>
            <a:pPr marL="574040" lvl="1">
              <a:buClr>
                <a:srgbClr val="369992"/>
              </a:buClr>
              <a:buSzPct val="114999"/>
              <a:buFont typeface="Courier New" panose="02020603050405020304" pitchFamily="18" charset="0"/>
              <a:buChar char="o"/>
            </a:pPr>
            <a:r>
              <a:rPr lang="en-US" sz="1400">
                <a:latin typeface="Lexend"/>
              </a:rPr>
              <a:t>Carryforward of budget neutrality savings will be more limited than under the current policy.</a:t>
            </a:r>
          </a:p>
        </p:txBody>
      </p:sp>
    </p:spTree>
    <p:extLst>
      <p:ext uri="{BB962C8B-B14F-4D97-AF65-F5344CB8AC3E}">
        <p14:creationId xmlns:p14="http://schemas.microsoft.com/office/powerpoint/2010/main" val="2907985742"/>
      </p:ext>
    </p:extLst>
  </p:cSld>
  <p:clrMapOvr>
    <a:masterClrMapping/>
  </p:clrMapOvr>
</p:sld>
</file>

<file path=ppt/theme/theme1.xml><?xml version="1.0" encoding="utf-8"?>
<a:theme xmlns:a="http://schemas.openxmlformats.org/drawingml/2006/main" name="2026 theme repairs">
  <a:themeElements>
    <a:clrScheme name="2026 az COLORS">
      <a:dk1>
        <a:srgbClr val="000000"/>
      </a:dk1>
      <a:lt1>
        <a:srgbClr val="FFFFFF"/>
      </a:lt1>
      <a:dk2>
        <a:srgbClr val="414042"/>
      </a:dk2>
      <a:lt2>
        <a:srgbClr val="EEEEEE"/>
      </a:lt2>
      <a:accent1>
        <a:srgbClr val="369992"/>
      </a:accent1>
      <a:accent2>
        <a:srgbClr val="CC6C20"/>
      </a:accent2>
      <a:accent3>
        <a:srgbClr val="EBD4A3"/>
      </a:accent3>
      <a:accent4>
        <a:srgbClr val="005528"/>
      </a:accent4>
      <a:accent5>
        <a:srgbClr val="8CB27B"/>
      </a:accent5>
      <a:accent6>
        <a:srgbClr val="8A3A6D"/>
      </a:accent6>
      <a:hlink>
        <a:srgbClr val="369992"/>
      </a:hlink>
      <a:folHlink>
        <a:srgbClr val="0097A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6 theme repairs" id="{EF8C51B8-F82B-406D-BEDC-8CF04991CD44}" vid="{502747B1-BA94-44D5-B7ED-F6A3ECACD529}"/>
    </a:ext>
  </a:extLst>
</a:theme>
</file>

<file path=ppt/theme/theme2.xml><?xml version="1.0" encoding="utf-8"?>
<a:theme xmlns:a="http://schemas.openxmlformats.org/drawingml/2006/main" name="2026 PowerPoint theme">
  <a:themeElements>
    <a:clrScheme name="2026 az COLORS">
      <a:dk1>
        <a:srgbClr val="000000"/>
      </a:dk1>
      <a:lt1>
        <a:srgbClr val="FFFFFF"/>
      </a:lt1>
      <a:dk2>
        <a:srgbClr val="414042"/>
      </a:dk2>
      <a:lt2>
        <a:srgbClr val="EEEEEE"/>
      </a:lt2>
      <a:accent1>
        <a:srgbClr val="369992"/>
      </a:accent1>
      <a:accent2>
        <a:srgbClr val="CC6C20"/>
      </a:accent2>
      <a:accent3>
        <a:srgbClr val="EBD4A3"/>
      </a:accent3>
      <a:accent4>
        <a:srgbClr val="005528"/>
      </a:accent4>
      <a:accent5>
        <a:srgbClr val="8CB27B"/>
      </a:accent5>
      <a:accent6>
        <a:srgbClr val="8A3A6D"/>
      </a:accent6>
      <a:hlink>
        <a:srgbClr val="369992"/>
      </a:hlink>
      <a:folHlink>
        <a:srgbClr val="0097A7"/>
      </a:folHlink>
    </a:clrScheme>
    <a:fontScheme name="Lexend only">
      <a:majorFont>
        <a:latin typeface="Lexend"/>
        <a:ea typeface=""/>
        <a:cs typeface=""/>
      </a:majorFont>
      <a:minorFont>
        <a:latin typeface="Lexe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6 AHCCCS Presentation template.pptx" id="{FFE4724E-0CBF-4130-A1C7-70578641A4FD}" vid="{D633999E-197D-4569-853D-FE1961134FA9}"/>
    </a:ext>
  </a:ext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 xmlns="7ae04ff1-aa21-4384-bcd3-6538f625eb88">1dBEkdwKvuvziF5j9r2zx8Huw2qjuQfl7BrXjfm06b6Y</MigrationWizId>
    <MigrationWizIdPermissions xmlns="7ae04ff1-aa21-4384-bcd3-6538f625eb88" xsi:nil="true"/>
    <MigrationWizIdVersion xmlns="7ae04ff1-aa21-4384-bcd3-6538f625eb88">1dBEkdwKvuvziF5j9r2zx8Huw2qjuQfl7BrXjfm06b6Y-638822503640000000</MigrationWizIdVers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11F1AC4FB29D46B69147BF8B843483" ma:contentTypeVersion="10" ma:contentTypeDescription="Create a new document." ma:contentTypeScope="" ma:versionID="b4c1719038bae316c3c4c06a06f6b23d">
  <xsd:schema xmlns:xsd="http://www.w3.org/2001/XMLSchema" xmlns:xs="http://www.w3.org/2001/XMLSchema" xmlns:p="http://schemas.microsoft.com/office/2006/metadata/properties" xmlns:ns2="7ae04ff1-aa21-4384-bcd3-6538f625eb88" targetNamespace="http://schemas.microsoft.com/office/2006/metadata/properties" ma:root="true" ma:fieldsID="1e74832791d33d216883b7437f3bab45" ns2:_="">
    <xsd:import namespace="7ae04ff1-aa21-4384-bcd3-6538f625eb88"/>
    <xsd:element name="properties">
      <xsd:complexType>
        <xsd:sequence>
          <xsd:element name="documentManagement">
            <xsd:complexType>
              <xsd:all>
                <xsd:element ref="ns2:MigrationWizId" minOccurs="0"/>
                <xsd:element ref="ns2:MigrationWizIdPermissions" minOccurs="0"/>
                <xsd:element ref="ns2:MigrationWizIdVersion"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e04ff1-aa21-4384-bcd3-6538f625eb88"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37A019-2346-430A-8711-8A28662352A0}">
  <ds:schemaRefs>
    <ds:schemaRef ds:uri="584fc8f3-8e2b-478c-82a7-1b77f366bf0b"/>
    <ds:schemaRef ds:uri="7ae04ff1-aa21-4384-bcd3-6538f625eb88"/>
    <ds:schemaRef ds:uri="9ed451dc-7b1d-4508-b8a3-8c30ed695a0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11A4B22-4B49-4FBF-B0B6-E080E6AD2BF0}">
  <ds:schemaRefs>
    <ds:schemaRef ds:uri="7ae04ff1-aa21-4384-bcd3-6538f625eb8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895650-D6AB-4E44-92C0-8E00365394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49</Slides>
  <Notes>33</Notes>
  <HiddenSlides>0</HiddenSlides>
  <ScaleCrop>false</ScaleCrop>
  <HeadingPairs>
    <vt:vector size="4" baseType="variant">
      <vt:variant>
        <vt:lpstr>Theme</vt:lpstr>
      </vt:variant>
      <vt:variant>
        <vt:i4>2</vt:i4>
      </vt:variant>
      <vt:variant>
        <vt:lpstr>Slide Titles</vt:lpstr>
      </vt:variant>
      <vt:variant>
        <vt:i4>49</vt:i4>
      </vt:variant>
    </vt:vector>
  </HeadingPairs>
  <TitlesOfParts>
    <vt:vector size="51" baseType="lpstr">
      <vt:lpstr>2026 theme repairs</vt:lpstr>
      <vt:lpstr>2026 PowerPoint theme</vt:lpstr>
      <vt:lpstr>1115 Waiver Renewal</vt:lpstr>
      <vt:lpstr>Arizona's 1115 Waiver Overview</vt:lpstr>
      <vt:lpstr>Section 1115 of the Social Security Act</vt:lpstr>
      <vt:lpstr>Making Health Care Change</vt:lpstr>
      <vt:lpstr>Current 1115 Waiver</vt:lpstr>
      <vt:lpstr>Current 1115 Waiver and Renewal</vt:lpstr>
      <vt:lpstr>1115 Waiver Renewal </vt:lpstr>
      <vt:lpstr>Arizona’s 1115 Waiver Renewal Timeline</vt:lpstr>
      <vt:lpstr>Budget Neutrality</vt:lpstr>
      <vt:lpstr>Budget Neutrality, Cont.</vt:lpstr>
      <vt:lpstr>Budget Neutrality, Cont.</vt:lpstr>
      <vt:lpstr>1115 Waiver Renewal Overview</vt:lpstr>
      <vt:lpstr>Questions?</vt:lpstr>
      <vt:lpstr>Continuing Demonstration Programs Within the Waiver Renewal</vt:lpstr>
      <vt:lpstr>Tribal Dental Authority</vt:lpstr>
      <vt:lpstr>Tribal Uncompensated Care Waiver</vt:lpstr>
      <vt:lpstr>Questions?</vt:lpstr>
      <vt:lpstr>Demonstration Programs with Proposed Expansions / Modifications</vt:lpstr>
      <vt:lpstr>Traditional Healing Overview</vt:lpstr>
      <vt:lpstr>Traditional Healing Overview</vt:lpstr>
      <vt:lpstr>Traditional Healing Timeline </vt:lpstr>
      <vt:lpstr>Traditional Healing Overview</vt:lpstr>
      <vt:lpstr>Traditional Healing Overview</vt:lpstr>
      <vt:lpstr>Traditional Healing - UIO Participation</vt:lpstr>
      <vt:lpstr>Traditional Healing – UIO Expansion</vt:lpstr>
      <vt:lpstr>Questions?</vt:lpstr>
      <vt:lpstr>New Demonstration Program Requests </vt:lpstr>
      <vt:lpstr>Long Term Services and Supports -Timeliness Waiver</vt:lpstr>
      <vt:lpstr>Background - Summarized</vt:lpstr>
      <vt:lpstr>Long Term Services and Supports - Timeliness Waiver</vt:lpstr>
      <vt:lpstr>LTSS - Timeliness Waiver</vt:lpstr>
      <vt:lpstr>Questions?</vt:lpstr>
      <vt:lpstr>Hospital Presumptive Eligibility and Self-Attestation</vt:lpstr>
      <vt:lpstr>Eligibility Related Waiver Requests</vt:lpstr>
      <vt:lpstr>Hospital Presumptive Eligibility</vt:lpstr>
      <vt:lpstr>Residency Self-Attestation</vt:lpstr>
      <vt:lpstr>Questions?</vt:lpstr>
      <vt:lpstr>SMI Enhanced Residential Treatment Pilot Amendment</vt:lpstr>
      <vt:lpstr>SMI Enhanced Residential Treatment Pilot</vt:lpstr>
      <vt:lpstr>SMI Enhanced Residential Treatment Pilot</vt:lpstr>
      <vt:lpstr>Questions?</vt:lpstr>
      <vt:lpstr>Targeted Investments (TI 2.0) Program</vt:lpstr>
      <vt:lpstr>Targeted Investments 2.0</vt:lpstr>
      <vt:lpstr>Targeted Investments Overview</vt:lpstr>
      <vt:lpstr>Targeted Investments (TI 2.0)</vt:lpstr>
      <vt:lpstr>Questions?</vt:lpstr>
      <vt:lpstr>Next Steps</vt:lpstr>
      <vt:lpstr>Next Steps</vt:lpstr>
      <vt:lpstr>Have a Great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Shepherd</dc:creator>
  <cp:revision>146</cp:revision>
  <dcterms:modified xsi:type="dcterms:W3CDTF">2026-07-23T23:42:13Z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0x0101005E11F1AC4FB29D46B69147BF8B843483</vt:lpwstr>
  </property>
  <property fmtid="{D5CDD505-2E9C-101B-9397-08002B2CF9AE}" pid="3" name="MigrationWizIdVersion">
    <vt:lpwstr>1dBEkdwKvuvziF5j9r2zx8Huw2qjuQfl7BrXjfm06b6Y-638822503640000000</vt:lpwstr>
  </property>
  <property fmtid="{D5CDD505-2E9C-101B-9397-08002B2CF9AE}" pid="4" name="MigrationWizId">
    <vt:lpwstr>1dBEkdwKvuvziF5j9r2zx8Huw2qjuQfl7BrXjfm06b6Y</vt:lpwstr>
  </property>
  <property fmtid="{D5CDD505-2E9C-101B-9397-08002B2CF9AE}" pid="5" name="MediaServiceImageTags">
    <vt:lpwstr/>
  </property>
</Properties>
</file>